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57"/>
  </p:notesMasterIdLst>
  <p:sldIdLst>
    <p:sldId id="259" r:id="rId2"/>
    <p:sldId id="256" r:id="rId3"/>
    <p:sldId id="257" r:id="rId4"/>
    <p:sldId id="261" r:id="rId5"/>
    <p:sldId id="331" r:id="rId6"/>
    <p:sldId id="332" r:id="rId7"/>
    <p:sldId id="333" r:id="rId8"/>
    <p:sldId id="334" r:id="rId9"/>
    <p:sldId id="335" r:id="rId10"/>
    <p:sldId id="336" r:id="rId11"/>
    <p:sldId id="337" r:id="rId12"/>
    <p:sldId id="340" r:id="rId13"/>
    <p:sldId id="341" r:id="rId14"/>
    <p:sldId id="398" r:id="rId15"/>
    <p:sldId id="342" r:id="rId16"/>
    <p:sldId id="343" r:id="rId17"/>
    <p:sldId id="344" r:id="rId18"/>
    <p:sldId id="345" r:id="rId19"/>
    <p:sldId id="346" r:id="rId20"/>
    <p:sldId id="347" r:id="rId21"/>
    <p:sldId id="348" r:id="rId22"/>
    <p:sldId id="349" r:id="rId23"/>
    <p:sldId id="350" r:id="rId24"/>
    <p:sldId id="351" r:id="rId25"/>
    <p:sldId id="352" r:id="rId26"/>
    <p:sldId id="355" r:id="rId27"/>
    <p:sldId id="356" r:id="rId28"/>
    <p:sldId id="357" r:id="rId29"/>
    <p:sldId id="359" r:id="rId30"/>
    <p:sldId id="360" r:id="rId31"/>
    <p:sldId id="374" r:id="rId32"/>
    <p:sldId id="375" r:id="rId33"/>
    <p:sldId id="376" r:id="rId34"/>
    <p:sldId id="363" r:id="rId35"/>
    <p:sldId id="364" r:id="rId36"/>
    <p:sldId id="365" r:id="rId37"/>
    <p:sldId id="366" r:id="rId38"/>
    <p:sldId id="367" r:id="rId39"/>
    <p:sldId id="368" r:id="rId40"/>
    <p:sldId id="369" r:id="rId41"/>
    <p:sldId id="400" r:id="rId42"/>
    <p:sldId id="401" r:id="rId43"/>
    <p:sldId id="377" r:id="rId44"/>
    <p:sldId id="378" r:id="rId45"/>
    <p:sldId id="379" r:id="rId46"/>
    <p:sldId id="387" r:id="rId47"/>
    <p:sldId id="390" r:id="rId48"/>
    <p:sldId id="396" r:id="rId49"/>
    <p:sldId id="393" r:id="rId50"/>
    <p:sldId id="397" r:id="rId51"/>
    <p:sldId id="388" r:id="rId52"/>
    <p:sldId id="389" r:id="rId53"/>
    <p:sldId id="380" r:id="rId54"/>
    <p:sldId id="381" r:id="rId55"/>
    <p:sldId id="386"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58" autoAdjust="0"/>
  </p:normalViewPr>
  <p:slideViewPr>
    <p:cSldViewPr>
      <p:cViewPr varScale="1">
        <p:scale>
          <a:sx n="86" d="100"/>
          <a:sy n="86" d="100"/>
        </p:scale>
        <p:origin x="-927"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4F11D7-0A4C-4BC0-A7D4-FD7BADF3601E}" type="datetimeFigureOut">
              <a:rPr lang="en-AU" smtClean="0"/>
              <a:t>29/03/2019</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CFAD84-522E-430F-80D0-5F39B4621590}" type="slidenum">
              <a:rPr lang="en-AU" smtClean="0"/>
              <a:t>‹#›</a:t>
            </a:fld>
            <a:endParaRPr lang="en-AU"/>
          </a:p>
        </p:txBody>
      </p:sp>
    </p:spTree>
    <p:extLst>
      <p:ext uri="{BB962C8B-B14F-4D97-AF65-F5344CB8AC3E}">
        <p14:creationId xmlns:p14="http://schemas.microsoft.com/office/powerpoint/2010/main" val="3766189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22041">
              <a:spcBef>
                <a:spcPct val="0"/>
              </a:spcBef>
            </a:pPr>
            <a:r>
              <a:rPr lang="en-US" b="1" dirty="0">
                <a:latin typeface="Calibri" charset="0"/>
                <a:sym typeface="Wingdings" charset="0"/>
              </a:rPr>
              <a:t>Does anyone know how we measure energy? </a:t>
            </a:r>
            <a:r>
              <a:rPr lang="en-US" dirty="0">
                <a:latin typeface="Calibri" charset="0"/>
              </a:rPr>
              <a:t>Energy = kJ or calories.</a:t>
            </a:r>
          </a:p>
          <a:p>
            <a:pPr defTabSz="422041">
              <a:spcBef>
                <a:spcPct val="0"/>
              </a:spcBef>
            </a:pPr>
            <a:r>
              <a:rPr lang="en-US" dirty="0">
                <a:latin typeface="Calibri" charset="0"/>
                <a:sym typeface="Wingdings" charset="0"/>
              </a:rPr>
              <a:t>Energy is the value that we see on the back of product labels. It can usually be expressed as either kJ or calories. </a:t>
            </a:r>
          </a:p>
          <a:p>
            <a:pPr defTabSz="422041">
              <a:spcBef>
                <a:spcPct val="0"/>
              </a:spcBef>
            </a:pPr>
            <a:r>
              <a:rPr lang="en-US" dirty="0">
                <a:latin typeface="Calibri" charset="0"/>
                <a:sym typeface="Wingdings" charset="0"/>
              </a:rPr>
              <a:t>We are like cars. We need petrol to function. It depends on what kind of car you want to be. If you want to be an amazing pink convertible then you want to fill yourself with good petrol </a:t>
            </a:r>
            <a:r>
              <a:rPr lang="en-US" dirty="0" err="1">
                <a:latin typeface="Calibri" charset="0"/>
                <a:sym typeface="Wingdings" charset="0"/>
              </a:rPr>
              <a:t>ie</a:t>
            </a:r>
            <a:r>
              <a:rPr lang="en-US" dirty="0">
                <a:latin typeface="Calibri" charset="0"/>
                <a:sym typeface="Wingdings" charset="0"/>
              </a:rPr>
              <a:t> energy. However, if you decided this is not a priority then you’ll probably end up with a pretty run down machine like the one here on the left.</a:t>
            </a:r>
            <a:endParaRPr lang="en-US" dirty="0">
              <a:latin typeface="Calibri" charset="0"/>
            </a:endParaRPr>
          </a:p>
          <a:p>
            <a:pPr defTabSz="422041"/>
            <a:endParaRPr lang="en-US" dirty="0">
              <a:latin typeface="Calibri"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charset="0"/>
                <a:ea typeface="ＭＳ Ｐゴシック" charset="0"/>
                <a:cs typeface="ＭＳ Ｐゴシック" charset="0"/>
              </a:defRPr>
            </a:lvl1pPr>
            <a:lvl2pPr marL="685817" indent="-263776" eaLnBrk="0" hangingPunct="0">
              <a:defRPr sz="2200">
                <a:solidFill>
                  <a:schemeClr val="tx1"/>
                </a:solidFill>
                <a:latin typeface="Arial" charset="0"/>
                <a:ea typeface="ＭＳ Ｐゴシック" charset="0"/>
              </a:defRPr>
            </a:lvl2pPr>
            <a:lvl3pPr marL="1055103" indent="-211021" eaLnBrk="0" hangingPunct="0">
              <a:defRPr sz="2200">
                <a:solidFill>
                  <a:schemeClr val="tx1"/>
                </a:solidFill>
                <a:latin typeface="Arial" charset="0"/>
                <a:ea typeface="ＭＳ Ｐゴシック" charset="0"/>
              </a:defRPr>
            </a:lvl3pPr>
            <a:lvl4pPr marL="1477145" indent="-211021" eaLnBrk="0" hangingPunct="0">
              <a:defRPr sz="2200">
                <a:solidFill>
                  <a:schemeClr val="tx1"/>
                </a:solidFill>
                <a:latin typeface="Arial" charset="0"/>
                <a:ea typeface="ＭＳ Ｐゴシック" charset="0"/>
              </a:defRPr>
            </a:lvl4pPr>
            <a:lvl5pPr marL="1899186" indent="-211021" eaLnBrk="0" hangingPunct="0">
              <a:defRPr sz="2200">
                <a:solidFill>
                  <a:schemeClr val="tx1"/>
                </a:solidFill>
                <a:latin typeface="Arial" charset="0"/>
                <a:ea typeface="ＭＳ Ｐゴシック" charset="0"/>
              </a:defRPr>
            </a:lvl5pPr>
            <a:lvl6pPr marL="2321227" indent="-211021" eaLnBrk="0" fontAlgn="base" hangingPunct="0">
              <a:spcBef>
                <a:spcPct val="0"/>
              </a:spcBef>
              <a:spcAft>
                <a:spcPct val="0"/>
              </a:spcAft>
              <a:defRPr sz="2200">
                <a:solidFill>
                  <a:schemeClr val="tx1"/>
                </a:solidFill>
                <a:latin typeface="Arial" charset="0"/>
                <a:ea typeface="ＭＳ Ｐゴシック" charset="0"/>
              </a:defRPr>
            </a:lvl6pPr>
            <a:lvl7pPr marL="2743269" indent="-211021" eaLnBrk="0" fontAlgn="base" hangingPunct="0">
              <a:spcBef>
                <a:spcPct val="0"/>
              </a:spcBef>
              <a:spcAft>
                <a:spcPct val="0"/>
              </a:spcAft>
              <a:defRPr sz="2200">
                <a:solidFill>
                  <a:schemeClr val="tx1"/>
                </a:solidFill>
                <a:latin typeface="Arial" charset="0"/>
                <a:ea typeface="ＭＳ Ｐゴシック" charset="0"/>
              </a:defRPr>
            </a:lvl7pPr>
            <a:lvl8pPr marL="3165310" indent="-211021" eaLnBrk="0" fontAlgn="base" hangingPunct="0">
              <a:spcBef>
                <a:spcPct val="0"/>
              </a:spcBef>
              <a:spcAft>
                <a:spcPct val="0"/>
              </a:spcAft>
              <a:defRPr sz="2200">
                <a:solidFill>
                  <a:schemeClr val="tx1"/>
                </a:solidFill>
                <a:latin typeface="Arial" charset="0"/>
                <a:ea typeface="ＭＳ Ｐゴシック" charset="0"/>
              </a:defRPr>
            </a:lvl8pPr>
            <a:lvl9pPr marL="3587351" indent="-211021" eaLnBrk="0" fontAlgn="base" hangingPunct="0">
              <a:spcBef>
                <a:spcPct val="0"/>
              </a:spcBef>
              <a:spcAft>
                <a:spcPct val="0"/>
              </a:spcAft>
              <a:defRPr sz="2200">
                <a:solidFill>
                  <a:schemeClr val="tx1"/>
                </a:solidFill>
                <a:latin typeface="Arial" charset="0"/>
                <a:ea typeface="ＭＳ Ｐゴシック" charset="0"/>
              </a:defRPr>
            </a:lvl9pPr>
          </a:lstStyle>
          <a:p>
            <a:pPr eaLnBrk="1" hangingPunct="1"/>
            <a:fld id="{F64B88DF-460C-204F-BD57-D609DFD9A41F}" type="slidenum">
              <a:rPr lang="en-AU" sz="1200">
                <a:cs typeface="Arial" charset="0"/>
              </a:rPr>
              <a:pPr eaLnBrk="1" hangingPunct="1"/>
              <a:t>8</a:t>
            </a:fld>
            <a:endParaRPr lang="en-AU" sz="1200">
              <a:cs typeface="Arial" charset="0"/>
            </a:endParaRPr>
          </a:p>
        </p:txBody>
      </p:sp>
    </p:spTree>
    <p:extLst>
      <p:ext uri="{BB962C8B-B14F-4D97-AF65-F5344CB8AC3E}">
        <p14:creationId xmlns:p14="http://schemas.microsoft.com/office/powerpoint/2010/main" val="207992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Allow you to maximise</a:t>
            </a:r>
            <a:r>
              <a:rPr lang="en-AU" baseline="0" dirty="0"/>
              <a:t> performance, minimise down time/injury and manage multiple training sessions/games per week.</a:t>
            </a:r>
            <a:endParaRPr lang="en-AU" dirty="0"/>
          </a:p>
        </p:txBody>
      </p:sp>
      <p:sp>
        <p:nvSpPr>
          <p:cNvPr id="4" name="Slide Number Placeholder 3"/>
          <p:cNvSpPr>
            <a:spLocks noGrp="1"/>
          </p:cNvSpPr>
          <p:nvPr>
            <p:ph type="sldNum" sz="quarter" idx="10"/>
          </p:nvPr>
        </p:nvSpPr>
        <p:spPr/>
        <p:txBody>
          <a:bodyPr/>
          <a:lstStyle/>
          <a:p>
            <a:fld id="{61887110-418A-4E5B-81EB-65EC6D5DDB3F}" type="slidenum">
              <a:rPr lang="en-AU" smtClean="0"/>
              <a:t>38</a:t>
            </a:fld>
            <a:endParaRPr lang="en-AU"/>
          </a:p>
        </p:txBody>
      </p:sp>
    </p:spTree>
    <p:extLst>
      <p:ext uri="{BB962C8B-B14F-4D97-AF65-F5344CB8AC3E}">
        <p14:creationId xmlns:p14="http://schemas.microsoft.com/office/powerpoint/2010/main" val="2882223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 Factors such as fatigue, loss of appetite, access, post exercise commitments &amp; activities may interfere</a:t>
            </a:r>
          </a:p>
          <a:p>
            <a:endParaRPr lang="en-AU" dirty="0"/>
          </a:p>
          <a:p>
            <a:r>
              <a:rPr lang="en-AU" dirty="0"/>
              <a:t>- What you require</a:t>
            </a:r>
            <a:r>
              <a:rPr lang="en-AU" baseline="0" dirty="0"/>
              <a:t> may be different to your team mate</a:t>
            </a:r>
            <a:endParaRPr lang="en-AU" dirty="0"/>
          </a:p>
        </p:txBody>
      </p:sp>
      <p:sp>
        <p:nvSpPr>
          <p:cNvPr id="4" name="Slide Number Placeholder 3"/>
          <p:cNvSpPr>
            <a:spLocks noGrp="1"/>
          </p:cNvSpPr>
          <p:nvPr>
            <p:ph type="sldNum" sz="quarter" idx="10"/>
          </p:nvPr>
        </p:nvSpPr>
        <p:spPr/>
        <p:txBody>
          <a:bodyPr/>
          <a:lstStyle/>
          <a:p>
            <a:fld id="{61887110-418A-4E5B-81EB-65EC6D5DDB3F}" type="slidenum">
              <a:rPr lang="en-AU" smtClean="0"/>
              <a:t>39</a:t>
            </a:fld>
            <a:endParaRPr lang="en-AU"/>
          </a:p>
        </p:txBody>
      </p:sp>
    </p:spTree>
    <p:extLst>
      <p:ext uri="{BB962C8B-B14F-4D97-AF65-F5344CB8AC3E}">
        <p14:creationId xmlns:p14="http://schemas.microsoft.com/office/powerpoint/2010/main" val="2102402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Allow you to maximise</a:t>
            </a:r>
            <a:r>
              <a:rPr lang="en-AU" baseline="0" dirty="0"/>
              <a:t> performance, minimise down time/injury and manage multiple training sessions/games per week.</a:t>
            </a:r>
            <a:endParaRPr lang="en-AU" dirty="0"/>
          </a:p>
        </p:txBody>
      </p:sp>
      <p:sp>
        <p:nvSpPr>
          <p:cNvPr id="4" name="Slide Number Placeholder 3"/>
          <p:cNvSpPr>
            <a:spLocks noGrp="1"/>
          </p:cNvSpPr>
          <p:nvPr>
            <p:ph type="sldNum" sz="quarter" idx="10"/>
          </p:nvPr>
        </p:nvSpPr>
        <p:spPr/>
        <p:txBody>
          <a:bodyPr/>
          <a:lstStyle/>
          <a:p>
            <a:fld id="{61887110-418A-4E5B-81EB-65EC6D5DDB3F}" type="slidenum">
              <a:rPr lang="en-AU" smtClean="0"/>
              <a:t>40</a:t>
            </a:fld>
            <a:endParaRPr lang="en-AU"/>
          </a:p>
        </p:txBody>
      </p:sp>
    </p:spTree>
    <p:extLst>
      <p:ext uri="{BB962C8B-B14F-4D97-AF65-F5344CB8AC3E}">
        <p14:creationId xmlns:p14="http://schemas.microsoft.com/office/powerpoint/2010/main" val="289117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During the day – water is sufficient to keep us hydrated. We don’t want to be consuming</a:t>
            </a:r>
            <a:r>
              <a:rPr lang="en-AU" baseline="0" dirty="0"/>
              <a:t> sweet sugary drinks during the day as they will only add excess calories to our diet. </a:t>
            </a:r>
          </a:p>
          <a:p>
            <a:r>
              <a:rPr lang="en-AU" dirty="0"/>
              <a:t>It is best to continue</a:t>
            </a:r>
            <a:r>
              <a:rPr lang="en-AU" baseline="0" dirty="0"/>
              <a:t> to slowly sit on water over the course of the day. </a:t>
            </a:r>
            <a:r>
              <a:rPr lang="en-AU" baseline="0" dirty="0" err="1"/>
              <a:t>Skulling</a:t>
            </a:r>
            <a:r>
              <a:rPr lang="en-AU" baseline="0" dirty="0"/>
              <a:t> a drink bottle right before the match will not mean you are hydrated - In fact it will probably make you quickly run to the toilet! Our body is better at absorbing water if we gradually sip. </a:t>
            </a:r>
          </a:p>
          <a:p>
            <a:endParaRPr lang="en-AU" dirty="0"/>
          </a:p>
          <a:p>
            <a:r>
              <a:rPr lang="en-AU" dirty="0"/>
              <a:t>During</a:t>
            </a:r>
            <a:r>
              <a:rPr lang="en-AU" baseline="0" dirty="0"/>
              <a:t> training/competition – water for session &lt; 60mins </a:t>
            </a:r>
          </a:p>
          <a:p>
            <a:r>
              <a:rPr lang="en-AU" baseline="0" dirty="0"/>
              <a:t>				- if greater than 60min duration </a:t>
            </a:r>
            <a:r>
              <a:rPr lang="en-AU" baseline="0" dirty="0">
                <a:sym typeface="Wingdings" pitchFamily="2" charset="2"/>
              </a:rPr>
              <a:t> of mod-high intensity  Sports drinks:</a:t>
            </a:r>
          </a:p>
          <a:p>
            <a:r>
              <a:rPr lang="en-AU" baseline="0" dirty="0">
                <a:sym typeface="Wingdings" pitchFamily="2" charset="2"/>
              </a:rPr>
              <a:t>Sports drinks:</a:t>
            </a:r>
          </a:p>
          <a:p>
            <a:pPr marL="285750" indent="-285750">
              <a:buFont typeface="Arial"/>
              <a:buChar char="•"/>
            </a:pPr>
            <a:r>
              <a:rPr lang="en-US" dirty="0"/>
              <a:t>Contains sodium which helps</a:t>
            </a:r>
            <a:r>
              <a:rPr lang="en-US" baseline="0" dirty="0"/>
              <a:t> the water to “stick” in your body, helping us to hydrate more effectively. </a:t>
            </a:r>
          </a:p>
          <a:p>
            <a:pPr marL="285750" indent="-285750">
              <a:buFont typeface="Arial"/>
              <a:buChar char="•"/>
            </a:pPr>
            <a:r>
              <a:rPr lang="en-US" dirty="0"/>
              <a:t>Contains electrolytes, such as potassium, to help prevent muscle cramps.</a:t>
            </a:r>
          </a:p>
          <a:p>
            <a:pPr marL="285750" indent="-285750">
              <a:buFont typeface="Arial"/>
              <a:buChar char="•"/>
            </a:pPr>
            <a:r>
              <a:rPr lang="en-US" dirty="0"/>
              <a:t>Contains carbs (6-8%), good to sustain energy levels throughout long rounds.</a:t>
            </a:r>
          </a:p>
          <a:p>
            <a:pPr marL="285750" indent="-285750">
              <a:buFont typeface="Arial"/>
              <a:buChar char="•"/>
            </a:pPr>
            <a:endParaRPr lang="en-US" dirty="0"/>
          </a:p>
          <a:p>
            <a:pPr marL="0" indent="0">
              <a:buFont typeface="Arial"/>
              <a:buNone/>
            </a:pPr>
            <a:r>
              <a:rPr lang="en-US" dirty="0"/>
              <a:t>After Training:</a:t>
            </a:r>
          </a:p>
          <a:p>
            <a:pPr marL="171450" indent="-171450">
              <a:buFontTx/>
              <a:buChar char="-"/>
            </a:pPr>
            <a:r>
              <a:rPr lang="en-US" dirty="0"/>
              <a:t>Replace 1.5 x the kg</a:t>
            </a:r>
            <a:r>
              <a:rPr lang="en-US" baseline="0" dirty="0"/>
              <a:t> lost. </a:t>
            </a:r>
          </a:p>
          <a:p>
            <a:pPr marL="0" indent="0">
              <a:buFont typeface="Arial"/>
              <a:buNone/>
            </a:pPr>
            <a:r>
              <a:rPr lang="en-US" baseline="0" dirty="0"/>
              <a:t>Milk based drinks for a great recovery snack: </a:t>
            </a:r>
            <a:endParaRPr lang="en-US" dirty="0"/>
          </a:p>
          <a:p>
            <a:pPr marL="285750" indent="-285750">
              <a:buFont typeface="Arial"/>
              <a:buChar char="•"/>
            </a:pPr>
            <a:r>
              <a:rPr lang="en-US" dirty="0"/>
              <a:t>Contains carbs and protein – a great recovery snack</a:t>
            </a:r>
          </a:p>
          <a:p>
            <a:pPr marL="285750" indent="-285750">
              <a:buFont typeface="Arial"/>
              <a:buChar char="•"/>
            </a:pPr>
            <a:r>
              <a:rPr lang="en-US" dirty="0"/>
              <a:t>Good source of protein and calcium for a balanced diet</a:t>
            </a:r>
          </a:p>
          <a:p>
            <a:pPr marL="285750" indent="-285750">
              <a:buFont typeface="Arial"/>
              <a:buChar char="•"/>
            </a:pPr>
            <a:r>
              <a:rPr lang="en-US" dirty="0"/>
              <a:t>Remember to choose low fat dairy!</a:t>
            </a:r>
          </a:p>
          <a:p>
            <a:pPr marL="0" indent="0">
              <a:buFontTx/>
              <a:buNone/>
            </a:pPr>
            <a:endParaRPr lang="en-US" dirty="0"/>
          </a:p>
          <a:p>
            <a:endParaRPr lang="en-AU" dirty="0"/>
          </a:p>
        </p:txBody>
      </p:sp>
      <p:sp>
        <p:nvSpPr>
          <p:cNvPr id="4" name="Slide Number Placeholder 3"/>
          <p:cNvSpPr>
            <a:spLocks noGrp="1"/>
          </p:cNvSpPr>
          <p:nvPr>
            <p:ph type="sldNum" sz="quarter" idx="10"/>
          </p:nvPr>
        </p:nvSpPr>
        <p:spPr/>
        <p:txBody>
          <a:bodyPr/>
          <a:lstStyle/>
          <a:p>
            <a:fld id="{E4CBDE5A-8C19-324C-BC9C-12004494BE3E}" type="slidenum">
              <a:rPr lang="en-US" smtClean="0"/>
              <a:pPr/>
              <a:t>45</a:t>
            </a:fld>
            <a:endParaRPr lang="en-US"/>
          </a:p>
        </p:txBody>
      </p:sp>
    </p:spTree>
    <p:extLst>
      <p:ext uri="{BB962C8B-B14F-4D97-AF65-F5344CB8AC3E}">
        <p14:creationId xmlns:p14="http://schemas.microsoft.com/office/powerpoint/2010/main" val="3648395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fld id="{FFB0F8C2-64C8-4FE3-8F5A-059B8224BB1D}" type="slidenum">
              <a:rPr lang="en-US" altLang="en-US">
                <a:latin typeface="Times New Roman" panose="02020603050405020304" pitchFamily="18" charset="0"/>
              </a:rPr>
              <a:pPr/>
              <a:t>47</a:t>
            </a:fld>
            <a:endParaRPr lang="en-US" altLang="en-US">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0376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fld id="{1FFE1DD8-314F-458D-94E8-7BBAAE4CBF4A}" type="slidenum">
              <a:rPr lang="en-US" altLang="en-US">
                <a:latin typeface="Times New Roman" panose="02020603050405020304" pitchFamily="18" charset="0"/>
              </a:rPr>
              <a:pPr/>
              <a:t>48</a:t>
            </a:fld>
            <a:endParaRPr lang="en-US" altLang="en-US">
              <a:latin typeface="Times New Roman" panose="02020603050405020304"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3429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fld id="{5EC50CEE-871D-4EC2-B186-4D9CB2659E7F}" type="slidenum">
              <a:rPr lang="en-US" altLang="en-US">
                <a:latin typeface="Times New Roman" panose="02020603050405020304" pitchFamily="18" charset="0"/>
              </a:rPr>
              <a:pPr/>
              <a:t>49</a:t>
            </a:fld>
            <a:endParaRPr lang="en-US" altLang="en-US">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5925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fld id="{937E9DF6-CB79-42E3-8473-3FE2746BC658}" type="slidenum">
              <a:rPr lang="en-US" altLang="en-US">
                <a:latin typeface="Times New Roman" panose="02020603050405020304" pitchFamily="18" charset="0"/>
              </a:rPr>
              <a:pPr/>
              <a:t>50</a:t>
            </a:fld>
            <a:endParaRPr lang="en-US" altLang="en-US">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6189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4CBDE5A-8C19-324C-BC9C-12004494BE3E}" type="slidenum">
              <a:rPr lang="en-US" smtClean="0"/>
              <a:pPr/>
              <a:t>53</a:t>
            </a:fld>
            <a:endParaRPr lang="en-US"/>
          </a:p>
        </p:txBody>
      </p:sp>
    </p:spTree>
    <p:extLst>
      <p:ext uri="{BB962C8B-B14F-4D97-AF65-F5344CB8AC3E}">
        <p14:creationId xmlns:p14="http://schemas.microsoft.com/office/powerpoint/2010/main" val="1009498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17A884-BF71-F84E-AE06-22BA068B4C35}" type="slidenum">
              <a:rPr lang="en-US"/>
              <a:pPr/>
              <a:t>54</a:t>
            </a:fld>
            <a:endParaRPr lang="en-US"/>
          </a:p>
        </p:txBody>
      </p:sp>
      <p:sp>
        <p:nvSpPr>
          <p:cNvPr id="333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33827" name="Rectangle 3"/>
          <p:cNvSpPr>
            <a:spLocks noGrp="1" noChangeArrowheads="1"/>
          </p:cNvSpPr>
          <p:nvPr>
            <p:ph type="body" idx="1"/>
          </p:nvPr>
        </p:nvSpPr>
        <p:spPr/>
        <p:txBody>
          <a:bodyPr/>
          <a:lstStyle/>
          <a:p>
            <a:pPr marL="571500" indent="-571500">
              <a:lnSpc>
                <a:spcPct val="80000"/>
              </a:lnSpc>
            </a:pPr>
            <a:r>
              <a:rPr lang="en-US" sz="1200" dirty="0">
                <a:latin typeface="Century Gothic" pitchFamily="34" charset="0"/>
              </a:rPr>
              <a:t>Drink sports drinks </a:t>
            </a:r>
            <a:r>
              <a:rPr lang="en-US" sz="1200" dirty="0">
                <a:solidFill>
                  <a:srgbClr val="800000"/>
                </a:solidFill>
                <a:latin typeface="Century Gothic" pitchFamily="34" charset="0"/>
              </a:rPr>
              <a:t>before, during and after exercise only</a:t>
            </a:r>
          </a:p>
          <a:p>
            <a:pPr marL="571500" indent="-571500">
              <a:lnSpc>
                <a:spcPct val="80000"/>
              </a:lnSpc>
            </a:pPr>
            <a:r>
              <a:rPr lang="en-US" sz="1200" dirty="0">
                <a:latin typeface="Century Gothic" pitchFamily="34" charset="0"/>
              </a:rPr>
              <a:t>Drink water as well and </a:t>
            </a:r>
            <a:r>
              <a:rPr lang="en-US" sz="1200" dirty="0">
                <a:solidFill>
                  <a:srgbClr val="800000"/>
                </a:solidFill>
                <a:latin typeface="Century Gothic" pitchFamily="34" charset="0"/>
              </a:rPr>
              <a:t>rinse your mouth with water regularly </a:t>
            </a:r>
          </a:p>
          <a:p>
            <a:pPr marL="571500" indent="-571500">
              <a:lnSpc>
                <a:spcPct val="80000"/>
              </a:lnSpc>
            </a:pPr>
            <a:r>
              <a:rPr lang="en-US" sz="1200" dirty="0">
                <a:latin typeface="Century Gothic" pitchFamily="34" charset="0"/>
              </a:rPr>
              <a:t>Drink them </a:t>
            </a:r>
            <a:r>
              <a:rPr lang="en-US" sz="1200" dirty="0">
                <a:solidFill>
                  <a:srgbClr val="800000"/>
                </a:solidFill>
                <a:latin typeface="Century Gothic" pitchFamily="34" charset="0"/>
              </a:rPr>
              <a:t>cold</a:t>
            </a:r>
          </a:p>
          <a:p>
            <a:pPr marL="571500" indent="-571500">
              <a:lnSpc>
                <a:spcPct val="80000"/>
              </a:lnSpc>
            </a:pPr>
            <a:r>
              <a:rPr lang="en-US" sz="1200" dirty="0">
                <a:solidFill>
                  <a:srgbClr val="800000"/>
                </a:solidFill>
                <a:latin typeface="Century Gothic" pitchFamily="34" charset="0"/>
              </a:rPr>
              <a:t>Limit</a:t>
            </a:r>
            <a:r>
              <a:rPr lang="en-US" sz="1200" dirty="0">
                <a:latin typeface="Century Gothic" pitchFamily="34" charset="0"/>
              </a:rPr>
              <a:t> intake of other acidic drinks if you are using sports drinks e.g. soft drink, excess juice</a:t>
            </a:r>
          </a:p>
          <a:p>
            <a:pPr marL="571500" indent="-571500">
              <a:lnSpc>
                <a:spcPct val="80000"/>
              </a:lnSpc>
            </a:pPr>
            <a:r>
              <a:rPr lang="en-US" sz="1200" dirty="0">
                <a:solidFill>
                  <a:srgbClr val="800000"/>
                </a:solidFill>
                <a:latin typeface="Century Gothic" pitchFamily="34" charset="0"/>
              </a:rPr>
              <a:t>Avoid sipping</a:t>
            </a:r>
            <a:r>
              <a:rPr lang="en-US" sz="1200" dirty="0">
                <a:latin typeface="Century Gothic" pitchFamily="34" charset="0"/>
              </a:rPr>
              <a:t> sports drinks over a long period of time and avoid </a:t>
            </a:r>
            <a:r>
              <a:rPr lang="en-US" sz="1200" dirty="0">
                <a:solidFill>
                  <a:srgbClr val="800000"/>
                </a:solidFill>
                <a:latin typeface="Century Gothic" pitchFamily="34" charset="0"/>
              </a:rPr>
              <a:t>swishing or swirling</a:t>
            </a:r>
            <a:r>
              <a:rPr lang="en-US" sz="1200" dirty="0">
                <a:latin typeface="Century Gothic" pitchFamily="34" charset="0"/>
              </a:rPr>
              <a:t> drinks in your mouth</a:t>
            </a:r>
          </a:p>
          <a:p>
            <a:pPr marL="571500" indent="-571500">
              <a:lnSpc>
                <a:spcPct val="80000"/>
              </a:lnSpc>
            </a:pPr>
            <a:r>
              <a:rPr lang="en-US" sz="1200" dirty="0">
                <a:latin typeface="Century Gothic" pitchFamily="34" charset="0"/>
              </a:rPr>
              <a:t>Don't use a sports drink to wet your </a:t>
            </a:r>
            <a:r>
              <a:rPr lang="en-US" sz="1200" dirty="0">
                <a:solidFill>
                  <a:srgbClr val="800000"/>
                </a:solidFill>
                <a:latin typeface="Century Gothic" pitchFamily="34" charset="0"/>
              </a:rPr>
              <a:t>mouth-guard</a:t>
            </a:r>
          </a:p>
          <a:p>
            <a:pPr marL="571500" indent="-571500">
              <a:lnSpc>
                <a:spcPct val="80000"/>
              </a:lnSpc>
            </a:pPr>
            <a:r>
              <a:rPr lang="en-US" sz="1200" dirty="0">
                <a:solidFill>
                  <a:srgbClr val="800000"/>
                </a:solidFill>
                <a:latin typeface="Century Gothic" pitchFamily="34" charset="0"/>
              </a:rPr>
              <a:t>Avoid brushing</a:t>
            </a:r>
            <a:r>
              <a:rPr lang="en-US" sz="1200" dirty="0">
                <a:latin typeface="Century Gothic" pitchFamily="34" charset="0"/>
              </a:rPr>
              <a:t> your teeth for 2 hours after a sports drink  - and </a:t>
            </a:r>
            <a:r>
              <a:rPr lang="en-US" dirty="0">
                <a:solidFill>
                  <a:srgbClr val="800000"/>
                </a:solidFill>
                <a:latin typeface="Century Gothic" pitchFamily="34" charset="0"/>
              </a:rPr>
              <a:t>t</a:t>
            </a:r>
            <a:r>
              <a:rPr lang="en-US" sz="1200" dirty="0">
                <a:solidFill>
                  <a:srgbClr val="800000"/>
                </a:solidFill>
                <a:latin typeface="Century Gothic" pitchFamily="34" charset="0"/>
              </a:rPr>
              <a:t>ell your dentist</a:t>
            </a:r>
            <a:r>
              <a:rPr lang="en-US" sz="1200" dirty="0">
                <a:latin typeface="Century Gothic" pitchFamily="34" charset="0"/>
              </a:rPr>
              <a:t> </a:t>
            </a:r>
            <a:r>
              <a:rPr lang="en-US" dirty="0">
                <a:latin typeface="Century Gothic" pitchFamily="34" charset="0"/>
              </a:rPr>
              <a:t>if</a:t>
            </a:r>
            <a:r>
              <a:rPr lang="en-US" sz="1200" dirty="0">
                <a:latin typeface="Century Gothic" pitchFamily="34" charset="0"/>
              </a:rPr>
              <a:t> you are regularly using sports</a:t>
            </a:r>
            <a:r>
              <a:rPr lang="en-US" sz="900" dirty="0">
                <a:latin typeface="Century Gothic" pitchFamily="34" charset="0"/>
              </a:rPr>
              <a:t> </a:t>
            </a:r>
            <a:r>
              <a:rPr lang="en-US" sz="1200" dirty="0">
                <a:latin typeface="Century Gothic" pitchFamily="34" charset="0"/>
              </a:rPr>
              <a:t>drinks </a:t>
            </a:r>
          </a:p>
          <a:p>
            <a:endParaRPr lang="en-US" dirty="0"/>
          </a:p>
        </p:txBody>
      </p:sp>
    </p:spTree>
    <p:extLst>
      <p:ext uri="{BB962C8B-B14F-4D97-AF65-F5344CB8AC3E}">
        <p14:creationId xmlns:p14="http://schemas.microsoft.com/office/powerpoint/2010/main" val="3352617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Your brain will have no energy to think, to make good decisions on the pitch, to listen to your coach, to know whether the ball is coming!  Imagine the goalie not concentrating on the game – score for the opposing team!</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fld id="{491CC99F-3FE7-844E-84D0-965D5A03ACA6}" type="slidenum">
              <a:rPr lang="en-US" sz="1200">
                <a:latin typeface="Times New Roman" charset="0"/>
              </a:rPr>
              <a:pPr/>
              <a:t>11</a:t>
            </a:fld>
            <a:endParaRPr lang="en-US" sz="1200">
              <a:latin typeface="Times New Roman" charset="0"/>
            </a:endParaRPr>
          </a:p>
        </p:txBody>
      </p:sp>
    </p:spTree>
    <p:extLst>
      <p:ext uri="{BB962C8B-B14F-4D97-AF65-F5344CB8AC3E}">
        <p14:creationId xmlns:p14="http://schemas.microsoft.com/office/powerpoint/2010/main" val="831951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Use carbohydrates that feature on the Australian Guide</a:t>
            </a:r>
            <a:r>
              <a:rPr lang="en-AU" baseline="0" dirty="0"/>
              <a:t> to healthy eating as the basis of your </a:t>
            </a:r>
            <a:r>
              <a:rPr lang="en-AU" baseline="0" dirty="0" err="1"/>
              <a:t>carbohydate</a:t>
            </a:r>
            <a:r>
              <a:rPr lang="en-AU" baseline="0" dirty="0"/>
              <a:t> choices </a:t>
            </a:r>
            <a:r>
              <a:rPr lang="en-AU" baseline="0" dirty="0" err="1"/>
              <a:t>eveyrday</a:t>
            </a:r>
            <a:endParaRPr lang="en-AU" dirty="0"/>
          </a:p>
        </p:txBody>
      </p:sp>
      <p:sp>
        <p:nvSpPr>
          <p:cNvPr id="4" name="Slide Number Placeholder 3"/>
          <p:cNvSpPr>
            <a:spLocks noGrp="1"/>
          </p:cNvSpPr>
          <p:nvPr>
            <p:ph type="sldNum" sz="quarter" idx="10"/>
          </p:nvPr>
        </p:nvSpPr>
        <p:spPr/>
        <p:txBody>
          <a:bodyPr/>
          <a:lstStyle/>
          <a:p>
            <a:fld id="{4349341A-54C6-4A64-959D-E3BAF230D1E6}" type="slidenum">
              <a:rPr lang="en-AU" smtClean="0"/>
              <a:pPr/>
              <a:t>12</a:t>
            </a:fld>
            <a:endParaRPr lang="en-AU"/>
          </a:p>
        </p:txBody>
      </p:sp>
    </p:spTree>
    <p:extLst>
      <p:ext uri="{BB962C8B-B14F-4D97-AF65-F5344CB8AC3E}">
        <p14:creationId xmlns:p14="http://schemas.microsoft.com/office/powerpoint/2010/main" val="456672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1200" b="1" dirty="0">
                <a:solidFill>
                  <a:srgbClr val="990033"/>
                </a:solidFill>
              </a:rPr>
              <a:t>E.g. Fuelling</a:t>
            </a:r>
            <a:r>
              <a:rPr lang="en-US" sz="1200" b="1" baseline="0" dirty="0">
                <a:solidFill>
                  <a:srgbClr val="990033"/>
                </a:solidFill>
              </a:rPr>
              <a:t> up for afternoon session</a:t>
            </a:r>
            <a:endParaRPr lang="en-US" sz="1200" b="1" dirty="0">
              <a:solidFill>
                <a:srgbClr val="990033"/>
              </a:solidFill>
            </a:endParaRPr>
          </a:p>
          <a:p>
            <a:pPr>
              <a:lnSpc>
                <a:spcPct val="80000"/>
              </a:lnSpc>
            </a:pPr>
            <a:r>
              <a:rPr lang="en-US" sz="1200" b="1" dirty="0">
                <a:solidFill>
                  <a:srgbClr val="990033"/>
                </a:solidFill>
              </a:rPr>
              <a:t>Big breakfast</a:t>
            </a:r>
          </a:p>
          <a:p>
            <a:pPr>
              <a:lnSpc>
                <a:spcPct val="80000"/>
              </a:lnSpc>
              <a:buClr>
                <a:srgbClr val="FFC000"/>
              </a:buClr>
              <a:buFont typeface="Arial" pitchFamily="34" charset="0"/>
              <a:buChar char="•"/>
            </a:pPr>
            <a:r>
              <a:rPr lang="en-US" sz="1200" dirty="0"/>
              <a:t> Include something cooked</a:t>
            </a:r>
          </a:p>
          <a:p>
            <a:pPr>
              <a:lnSpc>
                <a:spcPct val="80000"/>
              </a:lnSpc>
            </a:pPr>
            <a:r>
              <a:rPr lang="en-US" sz="1200" b="1" dirty="0">
                <a:solidFill>
                  <a:srgbClr val="990033"/>
                </a:solidFill>
              </a:rPr>
              <a:t>Lunch</a:t>
            </a:r>
          </a:p>
          <a:p>
            <a:pPr>
              <a:lnSpc>
                <a:spcPct val="80000"/>
              </a:lnSpc>
              <a:buClr>
                <a:srgbClr val="FFC000"/>
              </a:buClr>
              <a:buFont typeface="Arial" pitchFamily="34" charset="0"/>
              <a:buChar char="•"/>
            </a:pPr>
            <a:r>
              <a:rPr lang="en-US" sz="1200" dirty="0"/>
              <a:t> Pasta, noodles, rice</a:t>
            </a:r>
          </a:p>
          <a:p>
            <a:pPr>
              <a:lnSpc>
                <a:spcPct val="80000"/>
              </a:lnSpc>
              <a:buClr>
                <a:srgbClr val="FFC000"/>
              </a:buClr>
              <a:buFont typeface="Arial" pitchFamily="34" charset="0"/>
              <a:buChar char="•"/>
            </a:pPr>
            <a:r>
              <a:rPr lang="en-US" sz="1200" dirty="0"/>
              <a:t> Sandwiches/rolls/wraps</a:t>
            </a:r>
          </a:p>
          <a:p>
            <a:pPr>
              <a:lnSpc>
                <a:spcPct val="80000"/>
              </a:lnSpc>
              <a:buClr>
                <a:srgbClr val="FFC000"/>
              </a:buClr>
              <a:buFont typeface="Arial" pitchFamily="34" charset="0"/>
              <a:buChar char="•"/>
            </a:pPr>
            <a:r>
              <a:rPr lang="en-US" sz="1200" dirty="0"/>
              <a:t> Sushi </a:t>
            </a:r>
          </a:p>
          <a:p>
            <a:pPr>
              <a:lnSpc>
                <a:spcPct val="80000"/>
              </a:lnSpc>
              <a:buClr>
                <a:srgbClr val="FFC000"/>
              </a:buClr>
              <a:buFont typeface="Arial" pitchFamily="34" charset="0"/>
              <a:buChar char="•"/>
            </a:pPr>
            <a:r>
              <a:rPr lang="en-US" sz="1200" dirty="0"/>
              <a:t> Plus fruit/muffin/yoghurt</a:t>
            </a:r>
          </a:p>
          <a:p>
            <a:pPr>
              <a:lnSpc>
                <a:spcPct val="80000"/>
              </a:lnSpc>
            </a:pPr>
            <a:r>
              <a:rPr lang="en-US" sz="1200" b="1" dirty="0">
                <a:solidFill>
                  <a:srgbClr val="990033"/>
                </a:solidFill>
              </a:rPr>
              <a:t>Afternoon pre-training snack</a:t>
            </a:r>
          </a:p>
          <a:p>
            <a:pPr>
              <a:lnSpc>
                <a:spcPct val="80000"/>
              </a:lnSpc>
              <a:buClr>
                <a:srgbClr val="FFC000"/>
              </a:buClr>
              <a:buFont typeface="Arial" pitchFamily="34" charset="0"/>
              <a:buChar char="•"/>
            </a:pPr>
            <a:r>
              <a:rPr lang="en-US" sz="1200" dirty="0"/>
              <a:t> Sandwich</a:t>
            </a:r>
          </a:p>
          <a:p>
            <a:pPr>
              <a:lnSpc>
                <a:spcPct val="80000"/>
              </a:lnSpc>
              <a:buClr>
                <a:srgbClr val="FFC000"/>
              </a:buClr>
              <a:buFont typeface="Arial" pitchFamily="34" charset="0"/>
              <a:buChar char="•"/>
            </a:pPr>
            <a:r>
              <a:rPr lang="en-US" sz="1200" dirty="0"/>
              <a:t> Plain pasta/noodles</a:t>
            </a:r>
          </a:p>
          <a:p>
            <a:pPr>
              <a:lnSpc>
                <a:spcPct val="80000"/>
              </a:lnSpc>
              <a:buClr>
                <a:srgbClr val="FFC000"/>
              </a:buClr>
              <a:buFont typeface="Arial" pitchFamily="34" charset="0"/>
              <a:buChar char="•"/>
            </a:pPr>
            <a:r>
              <a:rPr lang="en-US" sz="1200" dirty="0"/>
              <a:t> Fruit</a:t>
            </a:r>
          </a:p>
          <a:p>
            <a:pPr>
              <a:lnSpc>
                <a:spcPct val="80000"/>
              </a:lnSpc>
              <a:buClr>
                <a:srgbClr val="FFC000"/>
              </a:buClr>
              <a:buFont typeface="Arial" pitchFamily="34" charset="0"/>
              <a:buChar char="•"/>
            </a:pPr>
            <a:r>
              <a:rPr lang="en-US" sz="1200" dirty="0"/>
              <a:t> Bar/muffin</a:t>
            </a:r>
          </a:p>
          <a:p>
            <a:pPr>
              <a:lnSpc>
                <a:spcPct val="80000"/>
              </a:lnSpc>
              <a:buClr>
                <a:srgbClr val="FFC000"/>
              </a:buClr>
              <a:buFont typeface="Arial" pitchFamily="34" charset="0"/>
              <a:buChar char="•"/>
            </a:pPr>
            <a:r>
              <a:rPr lang="en-US" sz="1200" dirty="0"/>
              <a:t> </a:t>
            </a:r>
            <a:r>
              <a:rPr lang="en-US" sz="1200" dirty="0" err="1"/>
              <a:t>Sustagen</a:t>
            </a:r>
            <a:endParaRPr lang="en-US" sz="1200" dirty="0"/>
          </a:p>
          <a:p>
            <a:endParaRPr lang="en-AU" dirty="0"/>
          </a:p>
        </p:txBody>
      </p:sp>
      <p:sp>
        <p:nvSpPr>
          <p:cNvPr id="4" name="Slide Number Placeholder 3"/>
          <p:cNvSpPr>
            <a:spLocks noGrp="1"/>
          </p:cNvSpPr>
          <p:nvPr>
            <p:ph type="sldNum" sz="quarter" idx="10"/>
          </p:nvPr>
        </p:nvSpPr>
        <p:spPr/>
        <p:txBody>
          <a:bodyPr/>
          <a:lstStyle/>
          <a:p>
            <a:fld id="{61887110-418A-4E5B-81EB-65EC6D5DDB3F}" type="slidenum">
              <a:rPr lang="en-AU" smtClean="0"/>
              <a:t>19</a:t>
            </a:fld>
            <a:endParaRPr lang="en-AU"/>
          </a:p>
        </p:txBody>
      </p:sp>
    </p:spTree>
    <p:extLst>
      <p:ext uri="{BB962C8B-B14F-4D97-AF65-F5344CB8AC3E}">
        <p14:creationId xmlns:p14="http://schemas.microsoft.com/office/powerpoint/2010/main" val="2797728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Everyone will be different - as much as you</a:t>
            </a:r>
            <a:r>
              <a:rPr lang="en-AU" baseline="0" dirty="0"/>
              <a:t> require to meet your needs and suit training type, frequency.</a:t>
            </a:r>
          </a:p>
          <a:p>
            <a:r>
              <a:rPr lang="en-AU" baseline="0" dirty="0"/>
              <a:t>Choose foods convenient to suit pre training engagements.</a:t>
            </a:r>
            <a:endParaRPr lang="en-AU" dirty="0"/>
          </a:p>
        </p:txBody>
      </p:sp>
      <p:sp>
        <p:nvSpPr>
          <p:cNvPr id="4" name="Slide Number Placeholder 3"/>
          <p:cNvSpPr>
            <a:spLocks noGrp="1"/>
          </p:cNvSpPr>
          <p:nvPr>
            <p:ph type="sldNum" sz="quarter" idx="10"/>
          </p:nvPr>
        </p:nvSpPr>
        <p:spPr/>
        <p:txBody>
          <a:bodyPr/>
          <a:lstStyle/>
          <a:p>
            <a:fld id="{61887110-418A-4E5B-81EB-65EC6D5DDB3F}" type="slidenum">
              <a:rPr lang="en-AU" smtClean="0"/>
              <a:t>20</a:t>
            </a:fld>
            <a:endParaRPr lang="en-AU"/>
          </a:p>
        </p:txBody>
      </p:sp>
    </p:spTree>
    <p:extLst>
      <p:ext uri="{BB962C8B-B14F-4D97-AF65-F5344CB8AC3E}">
        <p14:creationId xmlns:p14="http://schemas.microsoft.com/office/powerpoint/2010/main" val="1854578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B6065A7-9960-42FF-9C52-906F92044DB5}" type="slidenum">
              <a:rPr lang="en-US"/>
              <a:pPr/>
              <a:t>21</a:t>
            </a:fld>
            <a:endParaRPr lang="en-US"/>
          </a:p>
        </p:txBody>
      </p:sp>
      <p:sp>
        <p:nvSpPr>
          <p:cNvPr id="66563" name="Rectangle 7"/>
          <p:cNvSpPr txBox="1">
            <a:spLocks noGrp="1" noChangeArrowheads="1"/>
          </p:cNvSpPr>
          <p:nvPr/>
        </p:nvSpPr>
        <p:spPr bwMode="auto">
          <a:xfrm>
            <a:off x="3884613" y="8772525"/>
            <a:ext cx="2971800" cy="461963"/>
          </a:xfrm>
          <a:prstGeom prst="rect">
            <a:avLst/>
          </a:prstGeom>
          <a:noFill/>
          <a:ln w="9525">
            <a:noFill/>
            <a:miter lim="800000"/>
            <a:headEnd/>
            <a:tailEnd/>
          </a:ln>
        </p:spPr>
        <p:txBody>
          <a:bodyPr anchor="b"/>
          <a:lstStyle/>
          <a:p>
            <a:pPr algn="r" eaLnBrk="1" hangingPunct="1"/>
            <a:fld id="{DE2AA73E-B8A5-449A-A384-054F6366546F}" type="slidenum">
              <a:rPr lang="en-US" sz="1200">
                <a:latin typeface="Calibri" pitchFamily="34" charset="0"/>
              </a:rPr>
              <a:pPr algn="r" eaLnBrk="1" hangingPunct="1"/>
              <a:t>21</a:t>
            </a:fld>
            <a:endParaRPr lang="en-US" sz="1200">
              <a:latin typeface="Calibri" pitchFamily="34" charset="0"/>
            </a:endParaRPr>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p:spPr>
        <p:txBody>
          <a:bodyPr/>
          <a:lstStyle/>
          <a:p>
            <a:pPr eaLnBrk="1" hangingPunct="1">
              <a:spcBef>
                <a:spcPct val="0"/>
              </a:spcBef>
            </a:pPr>
            <a:endParaRPr lang="en-US" dirty="0"/>
          </a:p>
        </p:txBody>
      </p:sp>
    </p:spTree>
    <p:extLst>
      <p:ext uri="{BB962C8B-B14F-4D97-AF65-F5344CB8AC3E}">
        <p14:creationId xmlns:p14="http://schemas.microsoft.com/office/powerpoint/2010/main" val="2925412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70B8DDB-BF9C-49DD-B100-3C9871A468E6}" type="slidenum">
              <a:rPr lang="en-US"/>
              <a:pPr/>
              <a:t>22</a:t>
            </a:fld>
            <a:endParaRPr lang="en-US"/>
          </a:p>
        </p:txBody>
      </p:sp>
      <p:sp>
        <p:nvSpPr>
          <p:cNvPr id="68611" name="Rectangle 2"/>
          <p:cNvSpPr>
            <a:spLocks noGrp="1" noRot="1" noChangeAspect="1" noChangeArrowheads="1" noTextEdit="1"/>
          </p:cNvSpPr>
          <p:nvPr>
            <p:ph type="sldImg"/>
          </p:nvPr>
        </p:nvSpPr>
        <p:spPr>
          <a:xfrm>
            <a:off x="1122363" y="693738"/>
            <a:ext cx="4616450" cy="3462337"/>
          </a:xfrm>
          <a:ln/>
        </p:spPr>
      </p:sp>
      <p:sp>
        <p:nvSpPr>
          <p:cNvPr id="68612" name="Rectangle 3"/>
          <p:cNvSpPr>
            <a:spLocks noGrp="1" noChangeArrowheads="1"/>
          </p:cNvSpPr>
          <p:nvPr>
            <p:ph type="body" idx="1"/>
          </p:nvPr>
        </p:nvSpPr>
        <p:spPr>
          <a:xfrm>
            <a:off x="914400" y="4387850"/>
            <a:ext cx="5029200" cy="4154488"/>
          </a:xfrm>
          <a:noFill/>
          <a:ln/>
        </p:spPr>
        <p:txBody>
          <a:bodyPr/>
          <a:lstStyle/>
          <a:p>
            <a:pPr eaLnBrk="1" hangingPunct="1"/>
            <a:endParaRPr lang="en-AU"/>
          </a:p>
        </p:txBody>
      </p:sp>
    </p:spTree>
    <p:extLst>
      <p:ext uri="{BB962C8B-B14F-4D97-AF65-F5344CB8AC3E}">
        <p14:creationId xmlns:p14="http://schemas.microsoft.com/office/powerpoint/2010/main" val="2728295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0381FC1-71C1-4B24-8989-0F898A97BEE8}" type="slidenum">
              <a:rPr lang="en-US"/>
              <a:pPr/>
              <a:t>23</a:t>
            </a:fld>
            <a:endParaRPr lang="en-US"/>
          </a:p>
        </p:txBody>
      </p:sp>
      <p:sp>
        <p:nvSpPr>
          <p:cNvPr id="69635" name="Rectangle 2"/>
          <p:cNvSpPr>
            <a:spLocks noGrp="1" noRot="1" noChangeAspect="1" noChangeArrowheads="1" noTextEdit="1"/>
          </p:cNvSpPr>
          <p:nvPr>
            <p:ph type="sldImg"/>
          </p:nvPr>
        </p:nvSpPr>
        <p:spPr>
          <a:xfrm>
            <a:off x="2057400" y="690563"/>
            <a:ext cx="2978150" cy="2233612"/>
          </a:xfrm>
          <a:ln/>
        </p:spPr>
      </p:sp>
      <p:sp>
        <p:nvSpPr>
          <p:cNvPr id="69636" name="Rectangle 3"/>
          <p:cNvSpPr>
            <a:spLocks noGrp="1" noChangeArrowheads="1"/>
          </p:cNvSpPr>
          <p:nvPr>
            <p:ph type="body" idx="1"/>
          </p:nvPr>
        </p:nvSpPr>
        <p:spPr>
          <a:xfrm>
            <a:off x="914400" y="3155950"/>
            <a:ext cx="5029200" cy="5389563"/>
          </a:xfrm>
          <a:noFill/>
          <a:ln/>
        </p:spPr>
        <p:txBody>
          <a:bodyPr/>
          <a:lstStyle/>
          <a:p>
            <a:pPr eaLnBrk="1" hangingPunct="1">
              <a:buFontTx/>
              <a:buChar char="•"/>
            </a:pPr>
            <a:endParaRPr lang="en-US" dirty="0"/>
          </a:p>
          <a:p>
            <a:pPr marL="171450" indent="-171450" eaLnBrk="1" hangingPunct="1">
              <a:buFont typeface="Arial" panose="020B0604020202020204" pitchFamily="34" charset="0"/>
              <a:buChar char="•"/>
            </a:pPr>
            <a:r>
              <a:rPr lang="en-US" dirty="0"/>
              <a:t>   Some athletes that have high energy requirements find that to get the required energy they need they are eating 24hrs a day and there is not much time for anything else.</a:t>
            </a:r>
          </a:p>
          <a:p>
            <a:pPr eaLnBrk="1" hangingPunct="1">
              <a:buFontTx/>
              <a:buChar char="•"/>
            </a:pPr>
            <a:endParaRPr lang="en-US" dirty="0"/>
          </a:p>
          <a:p>
            <a:pPr eaLnBrk="1" hangingPunct="1">
              <a:buFontTx/>
              <a:buChar char="•"/>
            </a:pPr>
            <a:r>
              <a:rPr lang="en-US" dirty="0"/>
              <a:t>  Therefore these athletes need to be as dedicated to eating correctly as they are to training. </a:t>
            </a:r>
          </a:p>
          <a:p>
            <a:pPr eaLnBrk="1" hangingPunct="1">
              <a:buFontTx/>
              <a:buChar char="•"/>
            </a:pPr>
            <a:endParaRPr lang="en-US" dirty="0"/>
          </a:p>
          <a:p>
            <a:pPr eaLnBrk="1" hangingPunct="1">
              <a:buFontTx/>
              <a:buChar char="•"/>
            </a:pPr>
            <a:r>
              <a:rPr lang="en-US" dirty="0"/>
              <a:t>   They must have food available at all times to ensure that they are consuming enough food to meet their energy needs.  This means being </a:t>
            </a:r>
            <a:r>
              <a:rPr lang="en-US" dirty="0" err="1"/>
              <a:t>organised</a:t>
            </a:r>
            <a:r>
              <a:rPr lang="en-US" dirty="0"/>
              <a:t>.  </a:t>
            </a:r>
          </a:p>
          <a:p>
            <a:pPr eaLnBrk="1" hangingPunct="1">
              <a:buFontTx/>
              <a:buChar char="•"/>
            </a:pPr>
            <a:endParaRPr lang="en-US" dirty="0"/>
          </a:p>
          <a:p>
            <a:pPr eaLnBrk="1" hangingPunct="1">
              <a:buFontTx/>
              <a:buChar char="•"/>
            </a:pPr>
            <a:r>
              <a:rPr lang="en-US" dirty="0"/>
              <a:t> </a:t>
            </a:r>
            <a:r>
              <a:rPr lang="en-US" dirty="0" err="1"/>
              <a:t>Organise</a:t>
            </a:r>
            <a:r>
              <a:rPr lang="en-US" dirty="0"/>
              <a:t> your eating plan around your</a:t>
            </a:r>
            <a:r>
              <a:rPr lang="en-US" baseline="0" dirty="0"/>
              <a:t> schedule</a:t>
            </a:r>
            <a:r>
              <a:rPr lang="en-US" dirty="0"/>
              <a:t>.  If an athlete is </a:t>
            </a:r>
            <a:r>
              <a:rPr lang="en-US" dirty="0" err="1"/>
              <a:t>organised</a:t>
            </a:r>
            <a:r>
              <a:rPr lang="en-US" dirty="0"/>
              <a:t> they find that fitting in time to eat does not seem to be as much of a chore.</a:t>
            </a:r>
          </a:p>
        </p:txBody>
      </p:sp>
    </p:spTree>
    <p:extLst>
      <p:ext uri="{BB962C8B-B14F-4D97-AF65-F5344CB8AC3E}">
        <p14:creationId xmlns:p14="http://schemas.microsoft.com/office/powerpoint/2010/main" val="221519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65-100g</a:t>
            </a:r>
            <a:r>
              <a:rPr lang="en-AU" baseline="0" dirty="0"/>
              <a:t> is equivalent to: </a:t>
            </a:r>
            <a:r>
              <a:rPr lang="en-AU" dirty="0"/>
              <a:t>1/2 cup mince or 2 slices roast meat</a:t>
            </a:r>
          </a:p>
          <a:p>
            <a:endParaRPr lang="en-AU" dirty="0"/>
          </a:p>
          <a:p>
            <a:r>
              <a:rPr lang="en-AU" dirty="0"/>
              <a:t>Getting enough protein each day is not difficult. We</a:t>
            </a:r>
            <a:r>
              <a:rPr lang="en-AU" baseline="0" dirty="0"/>
              <a:t> meet our protein requirements easily through regular meals and snacks. Vegans may have trouble. </a:t>
            </a:r>
          </a:p>
          <a:p>
            <a:endParaRPr lang="en-AU" dirty="0"/>
          </a:p>
          <a:p>
            <a:r>
              <a:rPr lang="en-AU" dirty="0"/>
              <a:t>If</a:t>
            </a:r>
            <a:r>
              <a:rPr lang="en-AU" baseline="0" dirty="0"/>
              <a:t> eating more than 1 serve of protein per day, you may be filling up on protein and missing out on lots of the other food groups that you require each day. Remember that red meats can be very fatty, so if you are eating many serves of these you can be adding lots of extra kilojoules to your diet which may contribute to weight gain. Always try to purchase LEAN meats and always trim the fat off and peel the skin off the chicken. </a:t>
            </a:r>
          </a:p>
          <a:p>
            <a:endParaRPr lang="en-AU" baseline="0" dirty="0"/>
          </a:p>
          <a:p>
            <a:r>
              <a:rPr lang="en-AU" baseline="0" dirty="0"/>
              <a:t>If more protein is eaten than is required the excess protein is probably stored as body fat (but NOT muscle!)</a:t>
            </a:r>
          </a:p>
          <a:p>
            <a:endParaRPr lang="en-AU" baseline="0" dirty="0"/>
          </a:p>
          <a:p>
            <a:r>
              <a:rPr lang="en-AU" baseline="0" dirty="0"/>
              <a:t>Protein is a very filling food, so it</a:t>
            </a:r>
            <a:r>
              <a:rPr lang="fr-FR" baseline="0" dirty="0"/>
              <a:t>’</a:t>
            </a:r>
            <a:r>
              <a:rPr lang="en-AU" baseline="0" dirty="0"/>
              <a:t>s a good one to help you stay feeling full and satisfied for long periods. Snacking on protein foods such as a small handful of nuts or  a tub of yogurt are good snack options to keep you going to your next main meal. </a:t>
            </a:r>
            <a:endParaRPr lang="en-AU" dirty="0"/>
          </a:p>
        </p:txBody>
      </p:sp>
      <p:sp>
        <p:nvSpPr>
          <p:cNvPr id="4" name="Slide Number Placeholder 3"/>
          <p:cNvSpPr>
            <a:spLocks noGrp="1"/>
          </p:cNvSpPr>
          <p:nvPr>
            <p:ph type="sldNum" sz="quarter" idx="10"/>
          </p:nvPr>
        </p:nvSpPr>
        <p:spPr/>
        <p:txBody>
          <a:bodyPr/>
          <a:lstStyle/>
          <a:p>
            <a:fld id="{96379633-7A9D-4317-89B2-1AF5F5B6CC0D}" type="slidenum">
              <a:rPr lang="en-AU" smtClean="0"/>
              <a:pPr/>
              <a:t>28</a:t>
            </a:fld>
            <a:endParaRPr lang="en-AU"/>
          </a:p>
        </p:txBody>
      </p:sp>
    </p:spTree>
    <p:extLst>
      <p:ext uri="{BB962C8B-B14F-4D97-AF65-F5344CB8AC3E}">
        <p14:creationId xmlns:p14="http://schemas.microsoft.com/office/powerpoint/2010/main" val="4133290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D2E3F61C-2AEE-495C-A7F4-193E26C40365}" type="datetimeFigureOut">
              <a:rPr lang="en-AU" smtClean="0"/>
              <a:pPr/>
              <a:t>29/03/2019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ADEF778-1346-497E-B2CB-F9FFDB17D0C8}"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2E3F61C-2AEE-495C-A7F4-193E26C40365}" type="datetimeFigureOut">
              <a:rPr lang="en-AU" smtClean="0"/>
              <a:pPr/>
              <a:t>29/03/2019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ADEF778-1346-497E-B2CB-F9FFDB17D0C8}"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2E3F61C-2AEE-495C-A7F4-193E26C40365}" type="datetimeFigureOut">
              <a:rPr lang="en-AU" smtClean="0"/>
              <a:pPr/>
              <a:t>29/03/2019</a:t>
            </a:fld>
            <a:endParaRPr lang="en-AU" dirty="0"/>
          </a:p>
        </p:txBody>
      </p:sp>
      <p:sp>
        <p:nvSpPr>
          <p:cNvPr id="5" name="Footer Placeholder 4"/>
          <p:cNvSpPr>
            <a:spLocks noGrp="1"/>
          </p:cNvSpPr>
          <p:nvPr>
            <p:ph type="ftr" sz="quarter" idx="11"/>
          </p:nvPr>
        </p:nvSpPr>
        <p:spPr/>
        <p:txBody>
          <a:bodyPr/>
          <a:lstStyle/>
          <a:p>
            <a:r>
              <a:rPr lang="en-AU"/>
              <a:t>c</a:t>
            </a:r>
            <a:endParaRPr lang="en-AU" dirty="0"/>
          </a:p>
        </p:txBody>
      </p:sp>
      <p:sp>
        <p:nvSpPr>
          <p:cNvPr id="6" name="Slide Number Placeholder 5"/>
          <p:cNvSpPr>
            <a:spLocks noGrp="1"/>
          </p:cNvSpPr>
          <p:nvPr>
            <p:ph type="sldNum" sz="quarter" idx="12"/>
          </p:nvPr>
        </p:nvSpPr>
        <p:spPr/>
        <p:txBody>
          <a:bodyPr/>
          <a:lstStyle/>
          <a:p>
            <a:r>
              <a:rPr lang="en-AU"/>
              <a:t>P1</a:t>
            </a:r>
            <a:endParaRPr lang="en-A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p>
            <a:fld id="{D2E3F61C-2AEE-495C-A7F4-193E26C40365}" type="datetimeFigureOut">
              <a:rPr lang="en-AU" smtClean="0"/>
              <a:pPr/>
              <a:t>29/03/2019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ADEF778-1346-497E-B2CB-F9FFDB17D0C8}" type="slidenum">
              <a:rPr lang="en-AU" smtClean="0"/>
              <a:pPr/>
              <a:t>‹#›</a:t>
            </a:fld>
            <a:endParaRPr lang="en-A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2E3F61C-2AEE-495C-A7F4-193E26C40365}" type="datetimeFigureOut">
              <a:rPr lang="en-AU" smtClean="0"/>
              <a:pPr/>
              <a:t>29/03/2019</a:t>
            </a:fld>
            <a:endParaRPr lang="en-AU"/>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ADEF778-1346-497E-B2CB-F9FFDB17D0C8}" type="slidenum">
              <a:rPr lang="en-AU" smtClean="0"/>
              <a:pPr/>
              <a:t>‹#›</a:t>
            </a:fld>
            <a:endParaRPr lang="en-A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2E3F61C-2AEE-495C-A7F4-193E26C40365}" type="datetimeFigureOut">
              <a:rPr lang="en-AU" smtClean="0"/>
              <a:pPr/>
              <a:t>29/03/2019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ADEF778-1346-497E-B2CB-F9FFDB17D0C8}" type="slidenum">
              <a:rPr lang="en-AU" smtClean="0"/>
              <a:pPr/>
              <a:t>‹#›</a:t>
            </a:fld>
            <a:endParaRPr lang="en-A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a:prstGeom prst="roundRect">
            <a:avLst>
              <a:gd name="adj" fmla="val 21667"/>
            </a:avLst>
          </a:prstGeom>
        </p:spPr>
        <p:txBody>
          <a:bodyPr/>
          <a:lstStyle/>
          <a:p>
            <a:r>
              <a:rPr lang="en-AU"/>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Rectangle 11"/>
          <p:cNvSpPr>
            <a:spLocks noGrp="1" noChangeArrowheads="1"/>
          </p:cNvSpPr>
          <p:nvPr>
            <p:ph type="dt" sz="half" idx="10"/>
          </p:nvPr>
        </p:nvSpPr>
        <p:spPr>
          <a:xfrm>
            <a:off x="2438400" y="6248400"/>
            <a:ext cx="2130425" cy="474663"/>
          </a:xfrm>
          <a:prstGeom prst="rect">
            <a:avLst/>
          </a:prstGeom>
        </p:spPr>
        <p:txBody>
          <a:bodyPr/>
          <a:lstStyle>
            <a:lvl1pPr>
              <a:defRPr>
                <a:ea typeface="+mn-ea"/>
                <a:cs typeface="+mn-cs"/>
              </a:defRPr>
            </a:lvl1pPr>
          </a:lstStyle>
          <a:p>
            <a:pPr>
              <a:defRPr/>
            </a:pPr>
            <a:endParaRPr lang="en-US"/>
          </a:p>
        </p:txBody>
      </p:sp>
      <p:sp>
        <p:nvSpPr>
          <p:cNvPr id="6" name="Rectangle 12"/>
          <p:cNvSpPr>
            <a:spLocks noGrp="1" noChangeArrowheads="1"/>
          </p:cNvSpPr>
          <p:nvPr>
            <p:ph type="ftr" sz="quarter" idx="11"/>
          </p:nvPr>
        </p:nvSpPr>
        <p:spPr>
          <a:xfrm>
            <a:off x="5791200" y="6248400"/>
            <a:ext cx="2897188" cy="474663"/>
          </a:xfrm>
          <a:prstGeom prst="rect">
            <a:avLst/>
          </a:prstGeom>
        </p:spPr>
        <p:txBody>
          <a:bodyPr/>
          <a:lstStyle>
            <a:lvl1pPr>
              <a:defRPr>
                <a:ea typeface="+mn-ea"/>
                <a:cs typeface="+mn-cs"/>
              </a:defRPr>
            </a:lvl1pPr>
          </a:lstStyle>
          <a:p>
            <a:pPr>
              <a:defRPr/>
            </a:pPr>
            <a:endParaRPr lang="en-US"/>
          </a:p>
        </p:txBody>
      </p:sp>
      <p:sp>
        <p:nvSpPr>
          <p:cNvPr id="7" name="Rectangle 13"/>
          <p:cNvSpPr>
            <a:spLocks noGrp="1" noChangeArrowheads="1"/>
          </p:cNvSpPr>
          <p:nvPr>
            <p:ph type="sldNum" sz="quarter" idx="12"/>
          </p:nvPr>
        </p:nvSpPr>
        <p:spPr>
          <a:xfrm>
            <a:off x="84138" y="6242050"/>
            <a:ext cx="587375" cy="48895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DD8FE59B-6D05-204B-B8AB-4631E8E6BD4D}" type="slidenum">
              <a:rPr lang="en-US"/>
              <a:pPr>
                <a:defRPr/>
              </a:pPr>
              <a:t>‹#›</a:t>
            </a:fld>
            <a:endParaRPr lang="en-US"/>
          </a:p>
        </p:txBody>
      </p:sp>
    </p:spTree>
    <p:extLst>
      <p:ext uri="{BB962C8B-B14F-4D97-AF65-F5344CB8AC3E}">
        <p14:creationId xmlns:p14="http://schemas.microsoft.com/office/powerpoint/2010/main" val="3411372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AU"/>
              <a:t>Click to edit Master title style</a:t>
            </a:r>
            <a:endParaRPr lang="en-US"/>
          </a:p>
        </p:txBody>
      </p:sp>
      <p:sp>
        <p:nvSpPr>
          <p:cNvPr id="3" name="Content Placeholder 2"/>
          <p:cNvSpPr>
            <a:spLocks noGrp="1"/>
          </p:cNvSpPr>
          <p:nvPr>
            <p:ph sz="quarter" idx="1"/>
          </p:nvPr>
        </p:nvSpPr>
        <p:spPr>
          <a:xfrm>
            <a:off x="838200" y="2362200"/>
            <a:ext cx="3770313" cy="1785938"/>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quarter" idx="2"/>
          </p:nvPr>
        </p:nvSpPr>
        <p:spPr>
          <a:xfrm>
            <a:off x="838200" y="4300538"/>
            <a:ext cx="3770313" cy="1785937"/>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half" idx="3"/>
          </p:nvPr>
        </p:nvSpPr>
        <p:spPr>
          <a:xfrm>
            <a:off x="4760913" y="2362200"/>
            <a:ext cx="3770312" cy="3724275"/>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Rectangle 11"/>
          <p:cNvSpPr>
            <a:spLocks noGrp="1" noChangeArrowheads="1"/>
          </p:cNvSpPr>
          <p:nvPr>
            <p:ph type="dt" sz="half" idx="10"/>
          </p:nvPr>
        </p:nvSpPr>
        <p:spPr>
          <a:ln/>
        </p:spPr>
        <p:txBody>
          <a:bodyPr/>
          <a:lstStyle>
            <a:lvl1pPr>
              <a:defRPr/>
            </a:lvl1pPr>
          </a:lstStyle>
          <a:p>
            <a:pPr>
              <a:defRPr/>
            </a:pPr>
            <a:endParaRPr lang="en-US"/>
          </a:p>
        </p:txBody>
      </p:sp>
      <p:sp>
        <p:nvSpPr>
          <p:cNvPr id="7" name="Rectangle 12"/>
          <p:cNvSpPr>
            <a:spLocks noGrp="1" noChangeArrowheads="1"/>
          </p:cNvSpPr>
          <p:nvPr>
            <p:ph type="ftr" sz="quarter" idx="11"/>
          </p:nvPr>
        </p:nvSpPr>
        <p:spPr>
          <a:ln/>
        </p:spPr>
        <p:txBody>
          <a:bodyPr/>
          <a:lstStyle>
            <a:lvl1pPr>
              <a:defRPr/>
            </a:lvl1pPr>
          </a:lstStyle>
          <a:p>
            <a:pPr>
              <a:defRPr/>
            </a:pPr>
            <a:endParaRPr lang="en-US"/>
          </a:p>
        </p:txBody>
      </p:sp>
      <p:sp>
        <p:nvSpPr>
          <p:cNvPr id="8" name="Rectangle 13"/>
          <p:cNvSpPr>
            <a:spLocks noGrp="1" noChangeArrowheads="1"/>
          </p:cNvSpPr>
          <p:nvPr>
            <p:ph type="sldNum" sz="quarter" idx="12"/>
          </p:nvPr>
        </p:nvSpPr>
        <p:spPr>
          <a:ln/>
        </p:spPr>
        <p:txBody>
          <a:bodyPr/>
          <a:lstStyle>
            <a:lvl1pPr>
              <a:defRPr/>
            </a:lvl1pPr>
          </a:lstStyle>
          <a:p>
            <a:fld id="{597A015B-85FD-5E48-A351-541FA3531231}" type="slidenum">
              <a:rPr lang="en-US"/>
              <a:pPr/>
              <a:t>‹#›</a:t>
            </a:fld>
            <a:endParaRPr lang="en-US"/>
          </a:p>
        </p:txBody>
      </p:sp>
    </p:spTree>
    <p:extLst>
      <p:ext uri="{BB962C8B-B14F-4D97-AF65-F5344CB8AC3E}">
        <p14:creationId xmlns:p14="http://schemas.microsoft.com/office/powerpoint/2010/main" val="963256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62000" y="762000"/>
            <a:ext cx="7924800" cy="1143000"/>
          </a:xfrm>
        </p:spPr>
        <p:txBody>
          <a:bodyPr/>
          <a:lstStyle/>
          <a:p>
            <a:r>
              <a:rPr lang="en-AU"/>
              <a:t>Click to edit Master title style</a:t>
            </a:r>
            <a:endParaRPr lang="en-US"/>
          </a:p>
        </p:txBody>
      </p:sp>
      <p:sp>
        <p:nvSpPr>
          <p:cNvPr id="3" name="Content Placeholder 2"/>
          <p:cNvSpPr>
            <a:spLocks noGrp="1"/>
          </p:cNvSpPr>
          <p:nvPr>
            <p:ph sz="quarter" idx="1"/>
          </p:nvPr>
        </p:nvSpPr>
        <p:spPr>
          <a:xfrm>
            <a:off x="838200" y="2362200"/>
            <a:ext cx="3770313" cy="1785938"/>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quarter" idx="2"/>
          </p:nvPr>
        </p:nvSpPr>
        <p:spPr>
          <a:xfrm>
            <a:off x="4760913" y="2362200"/>
            <a:ext cx="3770312" cy="1785938"/>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Content Placeholder 4"/>
          <p:cNvSpPr>
            <a:spLocks noGrp="1"/>
          </p:cNvSpPr>
          <p:nvPr>
            <p:ph sz="quarter" idx="3"/>
          </p:nvPr>
        </p:nvSpPr>
        <p:spPr>
          <a:xfrm>
            <a:off x="838200" y="4300538"/>
            <a:ext cx="3770313" cy="1785937"/>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Content Placeholder 5"/>
          <p:cNvSpPr>
            <a:spLocks noGrp="1"/>
          </p:cNvSpPr>
          <p:nvPr>
            <p:ph sz="quarter" idx="4"/>
          </p:nvPr>
        </p:nvSpPr>
        <p:spPr>
          <a:xfrm>
            <a:off x="4760913" y="4300538"/>
            <a:ext cx="3770312" cy="1785937"/>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AU"/>
          </a:p>
        </p:txBody>
      </p:sp>
      <p:sp>
        <p:nvSpPr>
          <p:cNvPr id="8" name="Rectangle 12"/>
          <p:cNvSpPr>
            <a:spLocks noGrp="1" noChangeArrowheads="1"/>
          </p:cNvSpPr>
          <p:nvPr>
            <p:ph type="ftr" sz="quarter" idx="11"/>
          </p:nvPr>
        </p:nvSpPr>
        <p:spPr>
          <a:ln/>
        </p:spPr>
        <p:txBody>
          <a:bodyPr/>
          <a:lstStyle>
            <a:lvl1pPr>
              <a:defRPr/>
            </a:lvl1pPr>
          </a:lstStyle>
          <a:p>
            <a:pPr>
              <a:defRPr/>
            </a:pPr>
            <a:endParaRPr lang="en-AU"/>
          </a:p>
        </p:txBody>
      </p:sp>
      <p:sp>
        <p:nvSpPr>
          <p:cNvPr id="9" name="Rectangle 13"/>
          <p:cNvSpPr>
            <a:spLocks noGrp="1" noChangeArrowheads="1"/>
          </p:cNvSpPr>
          <p:nvPr>
            <p:ph type="sldNum" sz="quarter" idx="12"/>
          </p:nvPr>
        </p:nvSpPr>
        <p:spPr>
          <a:ln/>
        </p:spPr>
        <p:txBody>
          <a:bodyPr/>
          <a:lstStyle>
            <a:lvl1pPr>
              <a:defRPr/>
            </a:lvl1pPr>
          </a:lstStyle>
          <a:p>
            <a:fld id="{6F544879-6E1F-8F4D-8426-213224074F72}" type="slidenum">
              <a:rPr lang="en-AU"/>
              <a:pPr/>
              <a:t>‹#›</a:t>
            </a:fld>
            <a:endParaRPr lang="en-AU"/>
          </a:p>
        </p:txBody>
      </p:sp>
    </p:spTree>
    <p:extLst>
      <p:ext uri="{BB962C8B-B14F-4D97-AF65-F5344CB8AC3E}">
        <p14:creationId xmlns:p14="http://schemas.microsoft.com/office/powerpoint/2010/main" val="2007349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AU"/>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quarter" idx="2"/>
          </p:nvPr>
        </p:nvSpPr>
        <p:spPr>
          <a:xfrm>
            <a:off x="4760913" y="2362200"/>
            <a:ext cx="3770312" cy="1785938"/>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Content Placeholder 4"/>
          <p:cNvSpPr>
            <a:spLocks noGrp="1"/>
          </p:cNvSpPr>
          <p:nvPr>
            <p:ph sz="quarter" idx="3"/>
          </p:nvPr>
        </p:nvSpPr>
        <p:spPr>
          <a:xfrm>
            <a:off x="4760913" y="4300538"/>
            <a:ext cx="3770312" cy="1785937"/>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Rectangle 11"/>
          <p:cNvSpPr>
            <a:spLocks noGrp="1" noChangeArrowheads="1"/>
          </p:cNvSpPr>
          <p:nvPr>
            <p:ph type="dt" sz="half" idx="10"/>
          </p:nvPr>
        </p:nvSpPr>
        <p:spPr>
          <a:ln/>
        </p:spPr>
        <p:txBody>
          <a:bodyPr/>
          <a:lstStyle>
            <a:lvl1pPr>
              <a:defRPr/>
            </a:lvl1pPr>
          </a:lstStyle>
          <a:p>
            <a:pPr>
              <a:defRPr/>
            </a:pPr>
            <a:endParaRPr lang="en-AU"/>
          </a:p>
        </p:txBody>
      </p:sp>
      <p:sp>
        <p:nvSpPr>
          <p:cNvPr id="7" name="Rectangle 12"/>
          <p:cNvSpPr>
            <a:spLocks noGrp="1" noChangeArrowheads="1"/>
          </p:cNvSpPr>
          <p:nvPr>
            <p:ph type="ftr" sz="quarter" idx="11"/>
          </p:nvPr>
        </p:nvSpPr>
        <p:spPr>
          <a:ln/>
        </p:spPr>
        <p:txBody>
          <a:bodyPr/>
          <a:lstStyle>
            <a:lvl1pPr>
              <a:defRPr/>
            </a:lvl1pPr>
          </a:lstStyle>
          <a:p>
            <a:pPr>
              <a:defRPr/>
            </a:pPr>
            <a:endParaRPr lang="en-AU"/>
          </a:p>
        </p:txBody>
      </p:sp>
      <p:sp>
        <p:nvSpPr>
          <p:cNvPr id="8" name="Rectangle 13"/>
          <p:cNvSpPr>
            <a:spLocks noGrp="1" noChangeArrowheads="1"/>
          </p:cNvSpPr>
          <p:nvPr>
            <p:ph type="sldNum" sz="quarter" idx="12"/>
          </p:nvPr>
        </p:nvSpPr>
        <p:spPr>
          <a:ln/>
        </p:spPr>
        <p:txBody>
          <a:bodyPr/>
          <a:lstStyle>
            <a:lvl1pPr>
              <a:defRPr/>
            </a:lvl1pPr>
          </a:lstStyle>
          <a:p>
            <a:fld id="{D02814BE-4768-EB43-B913-D6AC50405CEF}" type="slidenum">
              <a:rPr lang="en-AU"/>
              <a:pPr/>
              <a:t>‹#›</a:t>
            </a:fld>
            <a:endParaRPr lang="en-AU"/>
          </a:p>
        </p:txBody>
      </p:sp>
    </p:spTree>
    <p:extLst>
      <p:ext uri="{BB962C8B-B14F-4D97-AF65-F5344CB8AC3E}">
        <p14:creationId xmlns:p14="http://schemas.microsoft.com/office/powerpoint/2010/main" val="3827183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endParaRPr lang="en-AU"/>
          </a:p>
        </p:txBody>
      </p:sp>
      <p:sp>
        <p:nvSpPr>
          <p:cNvPr id="3" name="Text Placeholder 2"/>
          <p:cNvSpPr>
            <a:spLocks noGrp="1"/>
          </p:cNvSpPr>
          <p:nvPr>
            <p:ph type="body" sz="half" idx="1"/>
          </p:nvPr>
        </p:nvSpPr>
        <p:spPr>
          <a:xfrm>
            <a:off x="838200" y="2362200"/>
            <a:ext cx="377031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quarter" idx="2"/>
          </p:nvPr>
        </p:nvSpPr>
        <p:spPr>
          <a:xfrm>
            <a:off x="4760913" y="2362200"/>
            <a:ext cx="3770312" cy="1785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4"/>
          <p:cNvSpPr>
            <a:spLocks noGrp="1"/>
          </p:cNvSpPr>
          <p:nvPr>
            <p:ph sz="quarter" idx="3"/>
          </p:nvPr>
        </p:nvSpPr>
        <p:spPr>
          <a:xfrm>
            <a:off x="4760913" y="4300538"/>
            <a:ext cx="3770312" cy="178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Rectangle 11"/>
          <p:cNvSpPr>
            <a:spLocks noGrp="1" noChangeArrowheads="1"/>
          </p:cNvSpPr>
          <p:nvPr>
            <p:ph type="dt" sz="half" idx="10"/>
          </p:nvPr>
        </p:nvSpPr>
        <p:spPr/>
        <p:txBody>
          <a:bodyPr rtlCol="0"/>
          <a:lstStyle>
            <a:lvl1pPr>
              <a:defRPr>
                <a:solidFill>
                  <a:schemeClr val="tx1">
                    <a:tint val="75000"/>
                  </a:schemeClr>
                </a:solidFill>
                <a:latin typeface="Comic Sans MS" pitchFamily="11" charset="0"/>
                <a:ea typeface="Arial" pitchFamily="11" charset="0"/>
                <a:cs typeface="Arial" pitchFamily="11" charset="0"/>
              </a:defRPr>
            </a:lvl1pPr>
          </a:lstStyle>
          <a:p>
            <a:pPr>
              <a:defRPr/>
            </a:pPr>
            <a:endParaRPr lang="en-US"/>
          </a:p>
        </p:txBody>
      </p:sp>
      <p:sp>
        <p:nvSpPr>
          <p:cNvPr id="7" name="Rectangle 12"/>
          <p:cNvSpPr>
            <a:spLocks noGrp="1" noChangeArrowheads="1"/>
          </p:cNvSpPr>
          <p:nvPr>
            <p:ph type="ftr" sz="quarter" idx="11"/>
          </p:nvPr>
        </p:nvSpPr>
        <p:spPr/>
        <p:txBody>
          <a:bodyPr/>
          <a:lstStyle>
            <a:lvl1pPr>
              <a:defRPr/>
            </a:lvl1pPr>
          </a:lstStyle>
          <a:p>
            <a:pPr>
              <a:defRPr/>
            </a:pPr>
            <a:endParaRPr lang="en-US"/>
          </a:p>
        </p:txBody>
      </p:sp>
      <p:sp>
        <p:nvSpPr>
          <p:cNvPr id="8" name="Rectangle 13"/>
          <p:cNvSpPr>
            <a:spLocks noGrp="1" noChangeArrowheads="1"/>
          </p:cNvSpPr>
          <p:nvPr>
            <p:ph type="sldNum" sz="quarter" idx="12"/>
          </p:nvPr>
        </p:nvSpPr>
        <p:spPr/>
        <p:txBody>
          <a:bodyPr/>
          <a:lstStyle>
            <a:lvl1pPr>
              <a:defRPr/>
            </a:lvl1pPr>
          </a:lstStyle>
          <a:p>
            <a:fld id="{A8C9705B-3870-4C62-A7F3-09F97CCADA89}" type="slidenum">
              <a:rPr lang="en-US" altLang="en-US"/>
              <a:pPr/>
              <a:t>‹#›</a:t>
            </a:fld>
            <a:endParaRPr lang="en-US" altLang="en-US"/>
          </a:p>
        </p:txBody>
      </p:sp>
    </p:spTree>
    <p:extLst>
      <p:ext uri="{BB962C8B-B14F-4D97-AF65-F5344CB8AC3E}">
        <p14:creationId xmlns:p14="http://schemas.microsoft.com/office/powerpoint/2010/main" val="234011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2E3F61C-2AEE-495C-A7F4-193E26C40365}" type="datetimeFigureOut">
              <a:rPr lang="en-AU" smtClean="0"/>
              <a:pPr/>
              <a:t>29/03/2019</a:t>
            </a:fld>
            <a:endParaRPr lang="en-AU" dirty="0"/>
          </a:p>
        </p:txBody>
      </p:sp>
      <p:sp>
        <p:nvSpPr>
          <p:cNvPr id="5" name="Footer Placeholder 4"/>
          <p:cNvSpPr>
            <a:spLocks noGrp="1"/>
          </p:cNvSpPr>
          <p:nvPr>
            <p:ph type="ftr" sz="quarter" idx="11"/>
          </p:nvPr>
        </p:nvSpPr>
        <p:spPr/>
        <p:txBody>
          <a:bodyPr/>
          <a:lstStyle/>
          <a:p>
            <a:r>
              <a:rPr lang="en-AU"/>
              <a:t>c</a:t>
            </a:r>
            <a:endParaRPr lang="en-AU" dirty="0"/>
          </a:p>
        </p:txBody>
      </p:sp>
      <p:sp>
        <p:nvSpPr>
          <p:cNvPr id="6" name="Slide Number Placeholder 5"/>
          <p:cNvSpPr>
            <a:spLocks noGrp="1"/>
          </p:cNvSpPr>
          <p:nvPr>
            <p:ph type="sldNum" sz="quarter" idx="12"/>
          </p:nvPr>
        </p:nvSpPr>
        <p:spPr/>
        <p:txBody>
          <a:bodyPr/>
          <a:lstStyle/>
          <a:p>
            <a:r>
              <a:rPr lang="en-AU"/>
              <a:t>P1</a:t>
            </a:r>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D2E3F61C-2AEE-495C-A7F4-193E26C40365}" type="datetimeFigureOut">
              <a:rPr lang="en-AU" smtClean="0"/>
              <a:pPr/>
              <a:t>29/03/2019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ADEF778-1346-497E-B2CB-F9FFDB17D0C8}"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D2E3F61C-2AEE-495C-A7F4-193E26C40365}" type="datetimeFigureOut">
              <a:rPr lang="en-AU" smtClean="0"/>
              <a:pPr/>
              <a:t>29/03/2019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ADEF778-1346-497E-B2CB-F9FFDB17D0C8}"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D2E3F61C-2AEE-495C-A7F4-193E26C40365}" type="datetimeFigureOut">
              <a:rPr lang="en-AU" smtClean="0"/>
              <a:pPr/>
              <a:t>29/03/2019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ADEF778-1346-497E-B2CB-F9FFDB17D0C8}"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D2E3F61C-2AEE-495C-A7F4-193E26C40365}" type="datetimeFigureOut">
              <a:rPr lang="en-AU" smtClean="0"/>
              <a:pPr/>
              <a:t>29/03/2019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ADEF778-1346-497E-B2CB-F9FFDB17D0C8}"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E3F61C-2AEE-495C-A7F4-193E26C40365}" type="datetimeFigureOut">
              <a:rPr lang="en-AU" smtClean="0"/>
              <a:pPr/>
              <a:t>29/03/2019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ADEF778-1346-497E-B2CB-F9FFDB17D0C8}"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D2E3F61C-2AEE-495C-A7F4-193E26C40365}" type="datetimeFigureOut">
              <a:rPr lang="en-AU" smtClean="0"/>
              <a:pPr/>
              <a:t>29/03/2019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ADEF778-1346-497E-B2CB-F9FFDB17D0C8}"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D2E3F61C-2AEE-495C-A7F4-193E26C40365}" type="datetimeFigureOut">
              <a:rPr lang="en-AU" smtClean="0"/>
              <a:pPr/>
              <a:t>29/03/2019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ADEF778-1346-497E-B2CB-F9FFDB17D0C8}"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E3F61C-2AEE-495C-A7F4-193E26C40365}" type="datetimeFigureOut">
              <a:rPr lang="en-AU" smtClean="0"/>
              <a:pPr/>
              <a:t>29/03/2019</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c</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AU"/>
              <a:t>P1</a:t>
            </a:r>
            <a:endParaRPr lang="en-AU" dirty="0"/>
          </a:p>
        </p:txBody>
      </p:sp>
      <p:pic>
        <p:nvPicPr>
          <p:cNvPr id="7" name="Picture 6" descr="newsletter banner.jpg"/>
          <p:cNvPicPr>
            <a:picLocks noChangeAspect="1"/>
          </p:cNvPicPr>
          <p:nvPr userDrawn="1"/>
        </p:nvPicPr>
        <p:blipFill>
          <a:blip r:embed="rId21"/>
          <a:stretch>
            <a:fillRect/>
          </a:stretch>
        </p:blipFill>
        <p:spPr>
          <a:xfrm>
            <a:off x="0" y="0"/>
            <a:ext cx="9144000" cy="1818229"/>
          </a:xfrm>
          <a:prstGeom prst="rect">
            <a:avLst/>
          </a:prstGeom>
        </p:spPr>
      </p:pic>
      <p:sp>
        <p:nvSpPr>
          <p:cNvPr id="8" name="TextBox 7"/>
          <p:cNvSpPr txBox="1"/>
          <p:nvPr userDrawn="1"/>
        </p:nvSpPr>
        <p:spPr>
          <a:xfrm>
            <a:off x="-367956" y="1020836"/>
            <a:ext cx="184666" cy="369332"/>
          </a:xfrm>
          <a:prstGeom prst="rect">
            <a:avLst/>
          </a:prstGeom>
          <a:noFill/>
        </p:spPr>
        <p:txBody>
          <a:bodyPr wrap="none" rtlCol="0">
            <a:spAutoFit/>
          </a:bodyPr>
          <a:lstStyle/>
          <a:p>
            <a:endParaRPr lang="en-US" dirty="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676" r:id="rId13"/>
    <p:sldLayoutId id="2147483685" r:id="rId14"/>
    <p:sldLayoutId id="2147483702" r:id="rId15"/>
    <p:sldLayoutId id="2147483703" r:id="rId16"/>
    <p:sldLayoutId id="2147483704" r:id="rId17"/>
    <p:sldLayoutId id="2147483705" r:id="rId18"/>
    <p:sldLayoutId id="2147483706" r:id="rId1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g"/><Relationship Id="rId2" Type="http://schemas.openxmlformats.org/officeDocument/2006/relationships/image" Target="../media/image19.jpeg"/><Relationship Id="rId1" Type="http://schemas.openxmlformats.org/officeDocument/2006/relationships/slideLayout" Target="../slideLayouts/slideLayout17.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5.jpg"/><Relationship Id="rId1" Type="http://schemas.openxmlformats.org/officeDocument/2006/relationships/slideLayout" Target="../slideLayouts/slideLayout17.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7.xml"/><Relationship Id="rId6" Type="http://schemas.openxmlformats.org/officeDocument/2006/relationships/image" Target="../media/image35.png"/><Relationship Id="rId11" Type="http://schemas.openxmlformats.org/officeDocument/2006/relationships/image" Target="../media/image40.jpg"/><Relationship Id="rId5" Type="http://schemas.openxmlformats.org/officeDocument/2006/relationships/image" Target="../media/image34.png"/><Relationship Id="rId10" Type="http://schemas.openxmlformats.org/officeDocument/2006/relationships/image" Target="../media/image39.jpg"/><Relationship Id="rId4" Type="http://schemas.openxmlformats.org/officeDocument/2006/relationships/image" Target="../media/image33.png"/><Relationship Id="rId9" Type="http://schemas.openxmlformats.org/officeDocument/2006/relationships/image" Target="../media/image3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png"/><Relationship Id="rId9" Type="http://schemas.openxmlformats.org/officeDocument/2006/relationships/image" Target="../media/image39.jpg"/></Relationships>
</file>

<file path=ppt/slides/_rels/slide24.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eg"/></Relationships>
</file>

<file path=ppt/slides/_rels/slide31.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jpg"/><Relationship Id="rId1" Type="http://schemas.openxmlformats.org/officeDocument/2006/relationships/slideLayout" Target="../slideLayouts/slideLayout2.xml"/><Relationship Id="rId5" Type="http://schemas.openxmlformats.org/officeDocument/2006/relationships/image" Target="../media/image73.jpg"/><Relationship Id="rId4" Type="http://schemas.openxmlformats.org/officeDocument/2006/relationships/image" Target="../media/image72.jpg"/></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29.jpg"/><Relationship Id="rId2" Type="http://schemas.openxmlformats.org/officeDocument/2006/relationships/image" Target="../media/image74.png"/><Relationship Id="rId1" Type="http://schemas.openxmlformats.org/officeDocument/2006/relationships/slideLayout" Target="../slideLayouts/slideLayout17.xml"/><Relationship Id="rId6" Type="http://schemas.openxmlformats.org/officeDocument/2006/relationships/image" Target="../media/image77.jpg"/><Relationship Id="rId5" Type="http://schemas.openxmlformats.org/officeDocument/2006/relationships/image" Target="../media/image76.jpg"/><Relationship Id="rId4" Type="http://schemas.openxmlformats.org/officeDocument/2006/relationships/image" Target="../media/image75.jpg"/></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81.jpeg"/><Relationship Id="rId2" Type="http://schemas.openxmlformats.org/officeDocument/2006/relationships/image" Target="../media/image78.jpeg"/><Relationship Id="rId1" Type="http://schemas.openxmlformats.org/officeDocument/2006/relationships/slideLayout" Target="../slideLayouts/slideLayout18.xml"/><Relationship Id="rId6" Type="http://schemas.openxmlformats.org/officeDocument/2006/relationships/image" Target="../media/image65.jpeg"/><Relationship Id="rId5" Type="http://schemas.openxmlformats.org/officeDocument/2006/relationships/image" Target="../media/image80.jpeg"/><Relationship Id="rId4" Type="http://schemas.openxmlformats.org/officeDocument/2006/relationships/image" Target="../media/image79.png"/></Relationships>
</file>

<file path=ppt/slides/_rels/slide3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8.xml"/><Relationship Id="rId6" Type="http://schemas.openxmlformats.org/officeDocument/2006/relationships/image" Target="../media/image86.jpg"/><Relationship Id="rId5" Type="http://schemas.openxmlformats.org/officeDocument/2006/relationships/image" Target="../media/image85.jpeg"/><Relationship Id="rId4" Type="http://schemas.openxmlformats.org/officeDocument/2006/relationships/image" Target="../media/image84.png"/></Relationships>
</file>

<file path=ppt/slides/_rels/slide36.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image" Target="../media/image87.jpg"/><Relationship Id="rId1" Type="http://schemas.openxmlformats.org/officeDocument/2006/relationships/slideLayout" Target="../slideLayouts/slideLayout17.xml"/><Relationship Id="rId6" Type="http://schemas.openxmlformats.org/officeDocument/2006/relationships/image" Target="../media/image91.jpg"/><Relationship Id="rId5" Type="http://schemas.openxmlformats.org/officeDocument/2006/relationships/image" Target="../media/image90.jpg"/><Relationship Id="rId4" Type="http://schemas.openxmlformats.org/officeDocument/2006/relationships/image" Target="../media/image89.jpg"/></Relationships>
</file>

<file path=ppt/slides/_rels/slide37.xml.rels><?xml version="1.0" encoding="UTF-8" standalone="yes"?>
<Relationships xmlns="http://schemas.openxmlformats.org/package/2006/relationships"><Relationship Id="rId8" Type="http://schemas.openxmlformats.org/officeDocument/2006/relationships/image" Target="../media/image91.jpg"/><Relationship Id="rId3" Type="http://schemas.openxmlformats.org/officeDocument/2006/relationships/image" Target="../media/image93.png"/><Relationship Id="rId7" Type="http://schemas.openxmlformats.org/officeDocument/2006/relationships/image" Target="../media/image40.jpg"/><Relationship Id="rId2" Type="http://schemas.openxmlformats.org/officeDocument/2006/relationships/image" Target="../media/image92.png"/><Relationship Id="rId1" Type="http://schemas.openxmlformats.org/officeDocument/2006/relationships/slideLayout" Target="../slideLayouts/slideLayout4.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01.jpeg"/></Relationships>
</file>

<file path=ppt/slides/_rels/slide4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65.jpeg"/><Relationship Id="rId5" Type="http://schemas.openxmlformats.org/officeDocument/2006/relationships/image" Target="../media/image53.png"/><Relationship Id="rId4" Type="http://schemas.openxmlformats.org/officeDocument/2006/relationships/image" Target="../media/image10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image" Target="../media/image109.jpeg"/><Relationship Id="rId3" Type="http://schemas.openxmlformats.org/officeDocument/2006/relationships/image" Target="../media/image104.jpeg"/><Relationship Id="rId7" Type="http://schemas.openxmlformats.org/officeDocument/2006/relationships/image" Target="../media/image108.jpe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107.jpeg"/><Relationship Id="rId5" Type="http://schemas.openxmlformats.org/officeDocument/2006/relationships/image" Target="../media/image106.jpeg"/><Relationship Id="rId4" Type="http://schemas.openxmlformats.org/officeDocument/2006/relationships/image" Target="../media/image10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1.jpeg"/></Relationships>
</file>

<file path=ppt/slides/_rels/slide5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13.jpg"/></Relationships>
</file>

<file path=ppt/slides/_rels/slide55.xml.rels><?xml version="1.0" encoding="UTF-8" standalone="yes"?>
<Relationships xmlns="http://schemas.openxmlformats.org/package/2006/relationships"><Relationship Id="rId2" Type="http://schemas.openxmlformats.org/officeDocument/2006/relationships/hyperlink" Target="http://www.eatsmartnutrition.com/"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6652" y="1418547"/>
            <a:ext cx="184666" cy="369332"/>
          </a:xfrm>
          <a:prstGeom prst="rect">
            <a:avLst/>
          </a:prstGeom>
          <a:noFill/>
        </p:spPr>
        <p:txBody>
          <a:bodyPr wrap="none" rtlCol="0">
            <a:spAutoFit/>
          </a:bodyPr>
          <a:lstStyle/>
          <a:p>
            <a:endParaRPr lang="en-US" dirty="0"/>
          </a:p>
        </p:txBody>
      </p:sp>
      <p:pic>
        <p:nvPicPr>
          <p:cNvPr id="7" name="Picture 6" descr="Powerpoint Front.jpg"/>
          <p:cNvPicPr>
            <a:picLocks noChangeAspect="1"/>
          </p:cNvPicPr>
          <p:nvPr/>
        </p:nvPicPr>
        <p:blipFill>
          <a:blip r:embed="rId2"/>
          <a:stretch>
            <a:fillRect/>
          </a:stretch>
        </p:blipFill>
        <p:spPr>
          <a:xfrm>
            <a:off x="0" y="814"/>
            <a:ext cx="9144000" cy="6856371"/>
          </a:xfrm>
          <a:prstGeom prst="rect">
            <a:avLst/>
          </a:prstGeom>
        </p:spPr>
      </p:pic>
      <p:sp>
        <p:nvSpPr>
          <p:cNvPr id="8" name="TextBox 7"/>
          <p:cNvSpPr txBox="1"/>
          <p:nvPr/>
        </p:nvSpPr>
        <p:spPr>
          <a:xfrm>
            <a:off x="3505200" y="4005064"/>
            <a:ext cx="4667200" cy="769441"/>
          </a:xfrm>
          <a:prstGeom prst="rect">
            <a:avLst/>
          </a:prstGeom>
          <a:noFill/>
        </p:spPr>
        <p:txBody>
          <a:bodyPr wrap="square" rtlCol="0">
            <a:spAutoFit/>
          </a:bodyPr>
          <a:lstStyle/>
          <a:p>
            <a:r>
              <a:rPr lang="en-US" sz="4400" dirty="0">
                <a:solidFill>
                  <a:schemeClr val="bg1"/>
                </a:solidFill>
                <a:latin typeface="Avenir Next"/>
              </a:rPr>
              <a:t>Eating for results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23528" y="1349896"/>
            <a:ext cx="8229600" cy="1143000"/>
          </a:xfrm>
        </p:spPr>
        <p:txBody>
          <a:bodyPr/>
          <a:lstStyle/>
          <a:p>
            <a:r>
              <a:rPr lang="en-US" b="1" dirty="0"/>
              <a:t>Carbohydrate Rich Foods</a:t>
            </a:r>
          </a:p>
        </p:txBody>
      </p:sp>
      <p:sp>
        <p:nvSpPr>
          <p:cNvPr id="100355" name="Rectangle 3"/>
          <p:cNvSpPr>
            <a:spLocks noGrp="1" noChangeArrowheads="1"/>
          </p:cNvSpPr>
          <p:nvPr>
            <p:ph idx="1"/>
          </p:nvPr>
        </p:nvSpPr>
        <p:spPr>
          <a:xfrm>
            <a:off x="323528" y="2492896"/>
            <a:ext cx="8229600" cy="4525963"/>
          </a:xfrm>
        </p:spPr>
        <p:txBody>
          <a:bodyPr>
            <a:normAutofit/>
          </a:bodyPr>
          <a:lstStyle/>
          <a:p>
            <a:pPr>
              <a:lnSpc>
                <a:spcPct val="90000"/>
              </a:lnSpc>
            </a:pPr>
            <a:r>
              <a:rPr lang="en-US" sz="2800" dirty="0">
                <a:latin typeface="Aharoni" pitchFamily="2" charset="-79"/>
                <a:cs typeface="Aharoni" pitchFamily="2" charset="-79"/>
              </a:rPr>
              <a:t>Breads, bread rolls, wraps</a:t>
            </a:r>
          </a:p>
          <a:p>
            <a:pPr>
              <a:lnSpc>
                <a:spcPct val="90000"/>
              </a:lnSpc>
            </a:pPr>
            <a:r>
              <a:rPr lang="en-US" sz="2800" dirty="0">
                <a:latin typeface="Aharoni" pitchFamily="2" charset="-79"/>
                <a:cs typeface="Aharoni" pitchFamily="2" charset="-79"/>
              </a:rPr>
              <a:t>Breakfast cereals</a:t>
            </a:r>
          </a:p>
          <a:p>
            <a:pPr>
              <a:lnSpc>
                <a:spcPct val="90000"/>
              </a:lnSpc>
            </a:pPr>
            <a:r>
              <a:rPr lang="en-US" sz="2800" dirty="0">
                <a:latin typeface="Aharoni" pitchFamily="2" charset="-79"/>
                <a:cs typeface="Aharoni" pitchFamily="2" charset="-79"/>
              </a:rPr>
              <a:t>Pasta, rice, noodles, quinoa </a:t>
            </a:r>
          </a:p>
          <a:p>
            <a:pPr>
              <a:lnSpc>
                <a:spcPct val="90000"/>
              </a:lnSpc>
            </a:pPr>
            <a:r>
              <a:rPr lang="en-US" sz="2800" b="1" dirty="0">
                <a:latin typeface="Aharoni" pitchFamily="2" charset="-79"/>
                <a:cs typeface="Aharoni" pitchFamily="2" charset="-79"/>
              </a:rPr>
              <a:t>All fruit </a:t>
            </a:r>
            <a:r>
              <a:rPr lang="en-US" sz="2800" dirty="0">
                <a:latin typeface="Aharoni" pitchFamily="2" charset="-79"/>
                <a:cs typeface="Aharoni" pitchFamily="2" charset="-79"/>
              </a:rPr>
              <a:t>(whole, juiced, tinned)</a:t>
            </a:r>
          </a:p>
          <a:p>
            <a:pPr>
              <a:lnSpc>
                <a:spcPct val="90000"/>
              </a:lnSpc>
            </a:pPr>
            <a:r>
              <a:rPr lang="en-US" sz="2800" dirty="0">
                <a:latin typeface="Aharoni" pitchFamily="2" charset="-79"/>
                <a:cs typeface="Aharoni" pitchFamily="2" charset="-79"/>
              </a:rPr>
              <a:t>Starchy Vegetables – potatoes, taro and corn</a:t>
            </a:r>
          </a:p>
          <a:p>
            <a:pPr>
              <a:lnSpc>
                <a:spcPct val="90000"/>
              </a:lnSpc>
            </a:pPr>
            <a:r>
              <a:rPr lang="en-US" sz="2800" dirty="0">
                <a:latin typeface="Aharoni" pitchFamily="2" charset="-79"/>
                <a:cs typeface="Aharoni" pitchFamily="2" charset="-79"/>
              </a:rPr>
              <a:t>Legumes – baked beans, kidney beans, lentils </a:t>
            </a:r>
          </a:p>
          <a:p>
            <a:pPr>
              <a:lnSpc>
                <a:spcPct val="90000"/>
              </a:lnSpc>
            </a:pPr>
            <a:r>
              <a:rPr lang="en-US" sz="2800" dirty="0">
                <a:latin typeface="Aharoni" pitchFamily="2" charset="-79"/>
                <a:cs typeface="Aharoni" pitchFamily="2" charset="-79"/>
              </a:rPr>
              <a:t>Cereal, muesli and breakfast and muesli bars</a:t>
            </a:r>
          </a:p>
          <a:p>
            <a:pPr>
              <a:lnSpc>
                <a:spcPct val="90000"/>
              </a:lnSpc>
            </a:pPr>
            <a:r>
              <a:rPr lang="en-US" sz="2800" b="1" dirty="0">
                <a:latin typeface="Aharoni" pitchFamily="2" charset="-79"/>
                <a:cs typeface="Aharoni" pitchFamily="2" charset="-79"/>
              </a:rPr>
              <a:t>Dairy foods </a:t>
            </a:r>
            <a:r>
              <a:rPr lang="en-US" sz="2800" dirty="0">
                <a:latin typeface="Aharoni" pitchFamily="2" charset="-79"/>
                <a:cs typeface="Aharoni" pitchFamily="2" charset="-79"/>
              </a:rPr>
              <a:t>(milk, yoghurt, custard)</a:t>
            </a:r>
          </a:p>
          <a:p>
            <a:pPr>
              <a:lnSpc>
                <a:spcPct val="90000"/>
              </a:lnSpc>
            </a:pPr>
            <a:r>
              <a:rPr lang="en-US" sz="2800" dirty="0">
                <a:latin typeface="Aharoni" pitchFamily="2" charset="-79"/>
                <a:cs typeface="Aharoni" pitchFamily="2" charset="-79"/>
              </a:rPr>
              <a:t>Pancakes, crumpets, scones, muffins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2348880"/>
            <a:ext cx="3195439" cy="2126419"/>
          </a:xfrm>
          <a:prstGeom prst="rect">
            <a:avLst/>
          </a:prstGeom>
        </p:spPr>
      </p:pic>
    </p:spTree>
    <p:extLst>
      <p:ext uri="{BB962C8B-B14F-4D97-AF65-F5344CB8AC3E}">
        <p14:creationId xmlns:p14="http://schemas.microsoft.com/office/powerpoint/2010/main" val="628317941"/>
      </p:ext>
    </p:extLst>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11560" y="404664"/>
            <a:ext cx="7992888" cy="1224136"/>
          </a:xfrm>
        </p:spPr>
        <p:style>
          <a:lnRef idx="2">
            <a:schemeClr val="accent1"/>
          </a:lnRef>
          <a:fillRef idx="1">
            <a:schemeClr val="lt1"/>
          </a:fillRef>
          <a:effectRef idx="0">
            <a:schemeClr val="accent1"/>
          </a:effectRef>
          <a:fontRef idx="minor">
            <a:schemeClr val="dk1"/>
          </a:fontRef>
        </p:style>
        <p:txBody>
          <a:bodyPr>
            <a:noAutofit/>
          </a:bodyPr>
          <a:lstStyle/>
          <a:p>
            <a:r>
              <a:rPr lang="en-AU" sz="4000" b="1" dirty="0">
                <a:solidFill>
                  <a:schemeClr val="tx1"/>
                </a:solidFill>
                <a:latin typeface="Century Gothic" panose="020B0502020202020204" pitchFamily="34" charset="0"/>
                <a:ea typeface="+mj-ea"/>
                <a:cs typeface="+mj-cs"/>
              </a:rPr>
              <a:t>What happens when we do not eat enough ‘fuelling’ foods? </a:t>
            </a:r>
          </a:p>
        </p:txBody>
      </p:sp>
      <p:sp>
        <p:nvSpPr>
          <p:cNvPr id="27651" name="Content Placeholder 2"/>
          <p:cNvSpPr>
            <a:spLocks noGrp="1"/>
          </p:cNvSpPr>
          <p:nvPr>
            <p:ph sz="quarter" idx="1"/>
          </p:nvPr>
        </p:nvSpPr>
        <p:spPr>
          <a:xfrm>
            <a:off x="539552" y="2204864"/>
            <a:ext cx="8064896" cy="4176464"/>
          </a:xfrm>
        </p:spPr>
        <p:txBody>
          <a:bodyPr>
            <a:normAutofit fontScale="92500" lnSpcReduction="10000"/>
          </a:bodyPr>
          <a:lstStyle/>
          <a:p>
            <a:r>
              <a:rPr lang="en-AU" b="1" dirty="0">
                <a:solidFill>
                  <a:srgbClr val="FF0000"/>
                </a:solidFill>
                <a:latin typeface="Century Gothic"/>
                <a:cs typeface="Century Gothic"/>
              </a:rPr>
              <a:t>No energy!</a:t>
            </a:r>
          </a:p>
          <a:p>
            <a:pPr>
              <a:buNone/>
            </a:pPr>
            <a:endParaRPr lang="en-AU" b="1" dirty="0">
              <a:solidFill>
                <a:srgbClr val="FF0000"/>
              </a:solidFill>
              <a:latin typeface="Century Gothic"/>
              <a:cs typeface="Century Gothic"/>
            </a:endParaRPr>
          </a:p>
          <a:p>
            <a:r>
              <a:rPr lang="en-AU" b="1" dirty="0">
                <a:latin typeface="Century Gothic"/>
                <a:cs typeface="Century Gothic"/>
              </a:rPr>
              <a:t>Every day life</a:t>
            </a:r>
            <a:r>
              <a:rPr lang="en-AU" dirty="0">
                <a:latin typeface="Century Gothic"/>
                <a:cs typeface="Century Gothic"/>
              </a:rPr>
              <a:t>: general fatigue/tiredness, have trouble concentrating at school/</a:t>
            </a:r>
            <a:r>
              <a:rPr lang="en-AU" dirty="0" err="1">
                <a:latin typeface="Century Gothic"/>
                <a:cs typeface="Century Gothic"/>
              </a:rPr>
              <a:t>uni</a:t>
            </a:r>
            <a:r>
              <a:rPr lang="en-AU" dirty="0">
                <a:latin typeface="Century Gothic"/>
                <a:cs typeface="Century Gothic"/>
              </a:rPr>
              <a:t>/work, poor mood, lack of growth</a:t>
            </a:r>
          </a:p>
          <a:p>
            <a:r>
              <a:rPr lang="en-AU" b="1" dirty="0">
                <a:latin typeface="Century Gothic"/>
                <a:cs typeface="Century Gothic"/>
              </a:rPr>
              <a:t>Sports and activities</a:t>
            </a:r>
            <a:r>
              <a:rPr lang="en-AU" dirty="0">
                <a:latin typeface="Century Gothic"/>
                <a:cs typeface="Century Gothic"/>
              </a:rPr>
              <a:t>: poor recovery, early fatigue in training and events, perhaps headaches and nausea </a:t>
            </a:r>
          </a:p>
        </p:txBody>
      </p:sp>
    </p:spTree>
    <p:extLst>
      <p:ext uri="{BB962C8B-B14F-4D97-AF65-F5344CB8AC3E}">
        <p14:creationId xmlns:p14="http://schemas.microsoft.com/office/powerpoint/2010/main" val="2610908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sz="quarter"/>
          </p:nvPr>
        </p:nvSpPr>
        <p:spPr>
          <a:xfrm>
            <a:off x="971600" y="665972"/>
            <a:ext cx="7506375" cy="1143000"/>
          </a:xfrm>
        </p:spPr>
        <p:style>
          <a:lnRef idx="2">
            <a:schemeClr val="accent1"/>
          </a:lnRef>
          <a:fillRef idx="1">
            <a:schemeClr val="lt1"/>
          </a:fillRef>
          <a:effectRef idx="0">
            <a:schemeClr val="accent1"/>
          </a:effectRef>
          <a:fontRef idx="minor">
            <a:schemeClr val="dk1"/>
          </a:fontRef>
        </p:style>
        <p:txBody>
          <a:bodyPr>
            <a:normAutofit fontScale="90000"/>
          </a:bodyPr>
          <a:lstStyle/>
          <a:p>
            <a:pPr eaLnBrk="1" hangingPunct="1"/>
            <a:r>
              <a:rPr lang="en-GB" sz="4000" b="1" dirty="0">
                <a:solidFill>
                  <a:schemeClr val="tx1"/>
                </a:solidFill>
                <a:latin typeface="Century Gothic" panose="020B0502020202020204" pitchFamily="34" charset="0"/>
                <a:ea typeface="+mj-ea"/>
                <a:cs typeface="+mj-cs"/>
              </a:rPr>
              <a:t>Quality ‘fuelling’  foods for training and competitions</a:t>
            </a:r>
          </a:p>
        </p:txBody>
      </p:sp>
      <p:pic>
        <p:nvPicPr>
          <p:cNvPr id="4" name="Picture 3"/>
          <p:cNvPicPr>
            <a:picLocks noChangeAspect="1"/>
          </p:cNvPicPr>
          <p:nvPr/>
        </p:nvPicPr>
        <p:blipFill>
          <a:blip r:embed="rId3" cstate="print"/>
          <a:stretch>
            <a:fillRect/>
          </a:stretch>
        </p:blipFill>
        <p:spPr>
          <a:xfrm>
            <a:off x="539552" y="1922065"/>
            <a:ext cx="2520280" cy="1890972"/>
          </a:xfrm>
          <a:prstGeom prst="rect">
            <a:avLst/>
          </a:prstGeom>
        </p:spPr>
      </p:pic>
      <p:pic>
        <p:nvPicPr>
          <p:cNvPr id="8" name="Picture 7"/>
          <p:cNvPicPr>
            <a:picLocks noChangeAspect="1"/>
          </p:cNvPicPr>
          <p:nvPr/>
        </p:nvPicPr>
        <p:blipFill>
          <a:blip r:embed="rId4" cstate="print"/>
          <a:stretch>
            <a:fillRect/>
          </a:stretch>
        </p:blipFill>
        <p:spPr>
          <a:xfrm>
            <a:off x="6553521" y="2133772"/>
            <a:ext cx="2082056" cy="2082056"/>
          </a:xfrm>
          <a:prstGeom prst="rect">
            <a:avLst/>
          </a:prstGeom>
        </p:spPr>
      </p:pic>
      <p:pic>
        <p:nvPicPr>
          <p:cNvPr id="12" name="Picture 11"/>
          <p:cNvPicPr>
            <a:picLocks noChangeAspect="1"/>
          </p:cNvPicPr>
          <p:nvPr/>
        </p:nvPicPr>
        <p:blipFill>
          <a:blip r:embed="rId5" cstate="print"/>
          <a:stretch>
            <a:fillRect/>
          </a:stretch>
        </p:blipFill>
        <p:spPr>
          <a:xfrm>
            <a:off x="3220406" y="2276871"/>
            <a:ext cx="2699792" cy="1795857"/>
          </a:xfrm>
          <a:prstGeom prst="rect">
            <a:avLst/>
          </a:prstGeom>
        </p:spPr>
      </p:pic>
      <p:pic>
        <p:nvPicPr>
          <p:cNvPr id="9"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521" y="4362835"/>
            <a:ext cx="226695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p:cNvPicPr>
          <p:nvPr/>
        </p:nvPicPr>
        <p:blipFill>
          <a:blip r:embed="rId7" cstate="print">
            <a:extLst>
              <a:ext uri="{28A0092B-C50C-407E-A947-70E740481C1C}">
                <a14:useLocalDpi xmlns:a14="http://schemas.microsoft.com/office/drawing/2010/main" val="0"/>
              </a:ext>
            </a:extLst>
          </a:blip>
          <a:srcRect l="15532"/>
          <a:stretch>
            <a:fillRect/>
          </a:stretch>
        </p:blipFill>
        <p:spPr bwMode="auto">
          <a:xfrm>
            <a:off x="842434" y="4298914"/>
            <a:ext cx="1698492" cy="2010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4"/>
          <p:cNvPicPr>
            <a:picLocks noGrp="1" noChangeAspect="1"/>
          </p:cNvPicPr>
          <p:nvPr>
            <p:ph sz="half" idx="2"/>
          </p:nvPr>
        </p:nvPicPr>
        <p:blipFill>
          <a:blip r:embed="rId8" cstate="print">
            <a:extLst>
              <a:ext uri="{28A0092B-C50C-407E-A947-70E740481C1C}">
                <a14:useLocalDpi xmlns:a14="http://schemas.microsoft.com/office/drawing/2010/main" val="0"/>
              </a:ext>
            </a:extLst>
          </a:blip>
          <a:srcRect/>
          <a:stretch>
            <a:fillRect/>
          </a:stretch>
        </p:blipFill>
        <p:spPr>
          <a:xfrm>
            <a:off x="3380042" y="4298914"/>
            <a:ext cx="2334363" cy="2107034"/>
          </a:xfrm>
        </p:spPr>
      </p:pic>
    </p:spTree>
    <p:extLst>
      <p:ext uri="{BB962C8B-B14F-4D97-AF65-F5344CB8AC3E}">
        <p14:creationId xmlns:p14="http://schemas.microsoft.com/office/powerpoint/2010/main" val="766138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8" descr="Lasagne[1]"/>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560148" y="2219126"/>
            <a:ext cx="1785937" cy="1785938"/>
          </a:xfrm>
        </p:spPr>
      </p:pic>
      <p:pic>
        <p:nvPicPr>
          <p:cNvPr id="30726" name="Picture 10" descr="B0004BV2OS"/>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6516216" y="2204864"/>
            <a:ext cx="1800200" cy="1800200"/>
          </a:xfrm>
        </p:spPr>
      </p:pic>
      <p:pic>
        <p:nvPicPr>
          <p:cNvPr id="7" name="Picture 6" descr="spring_rol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395536" y="4365104"/>
            <a:ext cx="2376487" cy="1785937"/>
          </a:xfrm>
          <a:prstGeom prst="rect">
            <a:avLst/>
          </a:prstGeom>
        </p:spPr>
      </p:pic>
      <p:pic>
        <p:nvPicPr>
          <p:cNvPr id="10" name="Content Placeholder 4"/>
          <p:cNvPicPr>
            <a:picLocks noGrp="1" noChangeAspect="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a:xfrm>
            <a:off x="6300192" y="4316885"/>
            <a:ext cx="2206699" cy="2018622"/>
          </a:xfrm>
        </p:spPr>
      </p:pic>
      <p:sp>
        <p:nvSpPr>
          <p:cNvPr id="12" name="AutoShape 2"/>
          <p:cNvSpPr txBox="1">
            <a:spLocks noChangeArrowheads="1"/>
          </p:cNvSpPr>
          <p:nvPr/>
        </p:nvSpPr>
        <p:spPr>
          <a:xfrm>
            <a:off x="467544" y="404664"/>
            <a:ext cx="8280920" cy="1143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rPr>
              <a:t>Quality ‘fuelling’  foods for training and competitions</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8621" y="4352232"/>
            <a:ext cx="2628900" cy="1743075"/>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36211" y="2060737"/>
            <a:ext cx="2619375" cy="1743075"/>
          </a:xfrm>
          <a:prstGeom prst="rect">
            <a:avLst/>
          </a:prstGeom>
        </p:spPr>
      </p:pic>
    </p:spTree>
    <p:extLst>
      <p:ext uri="{BB962C8B-B14F-4D97-AF65-F5344CB8AC3E}">
        <p14:creationId xmlns:p14="http://schemas.microsoft.com/office/powerpoint/2010/main" val="2674386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838200" y="2276872"/>
            <a:ext cx="1728830" cy="1728830"/>
          </a:xfrm>
        </p:spPr>
      </p:pic>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3203848" y="2337939"/>
            <a:ext cx="2384317" cy="1785937"/>
          </a:xfrm>
        </p:spPr>
      </p:pic>
      <p:sp>
        <p:nvSpPr>
          <p:cNvPr id="7" name="AutoShape 2"/>
          <p:cNvSpPr txBox="1">
            <a:spLocks noChangeArrowheads="1"/>
          </p:cNvSpPr>
          <p:nvPr/>
        </p:nvSpPr>
        <p:spPr>
          <a:xfrm>
            <a:off x="468053" y="836712"/>
            <a:ext cx="8280920" cy="1143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rPr>
              <a:t>Quality ‘fuelling’  foods in competitions when camping</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2149" y="2294650"/>
            <a:ext cx="1711052" cy="1711052"/>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9763" y="4732957"/>
            <a:ext cx="2857500" cy="1600200"/>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9598" y="4411648"/>
            <a:ext cx="2619375" cy="1743075"/>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4213" y="4416877"/>
            <a:ext cx="2495550" cy="1828800"/>
          </a:xfrm>
          <a:prstGeom prst="rect">
            <a:avLst/>
          </a:prstGeom>
        </p:spPr>
      </p:pic>
    </p:spTree>
    <p:extLst>
      <p:ext uri="{BB962C8B-B14F-4D97-AF65-F5344CB8AC3E}">
        <p14:creationId xmlns:p14="http://schemas.microsoft.com/office/powerpoint/2010/main" val="425320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stretch>
            <a:fillRect/>
          </a:stretch>
        </p:blipFill>
        <p:spPr>
          <a:xfrm>
            <a:off x="7104696" y="2878322"/>
            <a:ext cx="1997844" cy="2499840"/>
          </a:xfrm>
          <a:prstGeom prst="rect">
            <a:avLst/>
          </a:prstGeom>
        </p:spPr>
      </p:pic>
      <p:sp>
        <p:nvSpPr>
          <p:cNvPr id="31746" name="AutoShape 2"/>
          <p:cNvSpPr>
            <a:spLocks noGrp="1" noChangeArrowheads="1"/>
          </p:cNvSpPr>
          <p:nvPr>
            <p:ph type="title" sz="quarter"/>
          </p:nvPr>
        </p:nvSpPr>
        <p:spPr>
          <a:xfrm>
            <a:off x="467544" y="404664"/>
            <a:ext cx="8064896" cy="1143000"/>
          </a:xfrm>
        </p:spPr>
        <p:style>
          <a:lnRef idx="2">
            <a:schemeClr val="accent1"/>
          </a:lnRef>
          <a:fillRef idx="1">
            <a:schemeClr val="lt1"/>
          </a:fillRef>
          <a:effectRef idx="0">
            <a:schemeClr val="accent1"/>
          </a:effectRef>
          <a:fontRef idx="minor">
            <a:schemeClr val="dk1"/>
          </a:fontRef>
        </p:style>
        <p:txBody>
          <a:bodyPr>
            <a:noAutofit/>
          </a:bodyPr>
          <a:lstStyle/>
          <a:p>
            <a:r>
              <a:rPr lang="en-GB" sz="4000" b="1" dirty="0">
                <a:solidFill>
                  <a:schemeClr val="tx1"/>
                </a:solidFill>
                <a:latin typeface="Century Gothic" panose="020B0502020202020204" pitchFamily="34" charset="0"/>
                <a:ea typeface="+mj-ea"/>
                <a:cs typeface="+mj-cs"/>
              </a:rPr>
              <a:t>We also find them in drinks, snacks and desserts</a:t>
            </a:r>
          </a:p>
        </p:txBody>
      </p:sp>
      <p:pic>
        <p:nvPicPr>
          <p:cNvPr id="9" name="Content Placeholder 8"/>
          <p:cNvPicPr>
            <a:picLocks noGrp="1" noChangeAspect="1"/>
          </p:cNvPicPr>
          <p:nvPr>
            <p:ph sz="quarter" idx="4"/>
          </p:nvPr>
        </p:nvPicPr>
        <p:blipFill>
          <a:blip r:embed="rId3" cstate="print"/>
          <a:srcRect t="18811" b="18811"/>
          <a:stretch>
            <a:fillRect/>
          </a:stretch>
        </p:blipFill>
        <p:spPr>
          <a:xfrm>
            <a:off x="3202667" y="1945524"/>
            <a:ext cx="2594650" cy="1229045"/>
          </a:xfrm>
        </p:spPr>
      </p:pic>
      <p:pic>
        <p:nvPicPr>
          <p:cNvPr id="10" name="Picture 9"/>
          <p:cNvPicPr>
            <a:picLocks noChangeAspect="1"/>
          </p:cNvPicPr>
          <p:nvPr/>
        </p:nvPicPr>
        <p:blipFill>
          <a:blip r:embed="rId4" cstate="print"/>
          <a:stretch>
            <a:fillRect/>
          </a:stretch>
        </p:blipFill>
        <p:spPr>
          <a:xfrm>
            <a:off x="5582452" y="4983744"/>
            <a:ext cx="2327845" cy="1800200"/>
          </a:xfrm>
          <a:prstGeom prst="rect">
            <a:avLst/>
          </a:prstGeom>
        </p:spPr>
      </p:pic>
      <p:pic>
        <p:nvPicPr>
          <p:cNvPr id="11" name="Picture 10"/>
          <p:cNvPicPr>
            <a:picLocks noChangeAspect="1"/>
          </p:cNvPicPr>
          <p:nvPr/>
        </p:nvPicPr>
        <p:blipFill>
          <a:blip r:embed="rId5" cstate="print"/>
          <a:stretch>
            <a:fillRect/>
          </a:stretch>
        </p:blipFill>
        <p:spPr>
          <a:xfrm>
            <a:off x="-24314" y="4128242"/>
            <a:ext cx="2304256" cy="1539243"/>
          </a:xfrm>
          <a:prstGeom prst="rect">
            <a:avLst/>
          </a:prstGeom>
        </p:spPr>
      </p:pic>
      <p:pic>
        <p:nvPicPr>
          <p:cNvPr id="12" name="Picture 11"/>
          <p:cNvPicPr>
            <a:picLocks noChangeAspect="1"/>
          </p:cNvPicPr>
          <p:nvPr/>
        </p:nvPicPr>
        <p:blipFill>
          <a:blip r:embed="rId6" cstate="print"/>
          <a:stretch>
            <a:fillRect/>
          </a:stretch>
        </p:blipFill>
        <p:spPr>
          <a:xfrm>
            <a:off x="410613" y="5583738"/>
            <a:ext cx="1434403" cy="1316783"/>
          </a:xfrm>
          <a:prstGeom prst="rect">
            <a:avLst/>
          </a:prstGeom>
        </p:spPr>
      </p:pic>
      <p:pic>
        <p:nvPicPr>
          <p:cNvPr id="13" name="Picture 12"/>
          <p:cNvPicPr>
            <a:picLocks noChangeAspect="1"/>
          </p:cNvPicPr>
          <p:nvPr/>
        </p:nvPicPr>
        <p:blipFill>
          <a:blip r:embed="rId7" cstate="print"/>
          <a:stretch>
            <a:fillRect/>
          </a:stretch>
        </p:blipFill>
        <p:spPr>
          <a:xfrm>
            <a:off x="2171550" y="5157192"/>
            <a:ext cx="2377847" cy="1573702"/>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8391" y="1780812"/>
            <a:ext cx="1402515" cy="1103164"/>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87386" y="2046148"/>
            <a:ext cx="1743951" cy="1306280"/>
          </a:xfrm>
          <a:prstGeom prst="rect">
            <a:avLst/>
          </a:prstGeom>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30828" y="3516068"/>
            <a:ext cx="2362200" cy="1933575"/>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59378" y="3077005"/>
            <a:ext cx="1885950" cy="1543050"/>
          </a:xfrm>
          <a:prstGeom prst="rect">
            <a:avLst/>
          </a:prstGeom>
        </p:spPr>
      </p:pic>
    </p:spTree>
    <p:extLst>
      <p:ext uri="{BB962C8B-B14F-4D97-AF65-F5344CB8AC3E}">
        <p14:creationId xmlns:p14="http://schemas.microsoft.com/office/powerpoint/2010/main" val="779018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340768"/>
            <a:ext cx="4248472" cy="1143000"/>
          </a:xfrm>
        </p:spPr>
        <p:style>
          <a:lnRef idx="2">
            <a:schemeClr val="accent1"/>
          </a:lnRef>
          <a:fillRef idx="1">
            <a:schemeClr val="lt1"/>
          </a:fillRef>
          <a:effectRef idx="0">
            <a:schemeClr val="accent1"/>
          </a:effectRef>
          <a:fontRef idx="minor">
            <a:schemeClr val="dk1"/>
          </a:fontRef>
        </p:style>
        <p:txBody>
          <a:bodyPr>
            <a:normAutofit/>
          </a:bodyPr>
          <a:lstStyle/>
          <a:p>
            <a:pPr>
              <a:defRPr/>
            </a:pPr>
            <a:r>
              <a:rPr lang="en-US" sz="4400" b="1" dirty="0">
                <a:solidFill>
                  <a:srgbClr val="000000"/>
                </a:solidFill>
                <a:effectLst>
                  <a:outerShdw blurRad="38100" dist="38100" dir="2700000" algn="tl">
                    <a:srgbClr val="000000">
                      <a:alpha val="43137"/>
                    </a:srgbClr>
                  </a:outerShdw>
                </a:effectLst>
                <a:latin typeface="Century Gothic" panose="020B0502020202020204" pitchFamily="34" charset="0"/>
                <a:cs typeface="+mj-cs"/>
              </a:rPr>
              <a:t>Question </a:t>
            </a:r>
            <a:endParaRPr lang="en-AU" sz="4400" b="1" dirty="0">
              <a:solidFill>
                <a:srgbClr val="000000"/>
              </a:solidFill>
              <a:effectLst>
                <a:outerShdw blurRad="38100" dist="38100" dir="2700000" algn="tl">
                  <a:srgbClr val="000000">
                    <a:alpha val="43137"/>
                  </a:srgbClr>
                </a:outerShdw>
              </a:effectLst>
              <a:latin typeface="Century Gothic" panose="020B0502020202020204" pitchFamily="34" charset="0"/>
              <a:cs typeface="+mj-cs"/>
            </a:endParaRPr>
          </a:p>
        </p:txBody>
      </p:sp>
      <p:sp>
        <p:nvSpPr>
          <p:cNvPr id="5123" name="Content Placeholder 2"/>
          <p:cNvSpPr>
            <a:spLocks noGrp="1"/>
          </p:cNvSpPr>
          <p:nvPr>
            <p:ph sz="half" idx="1"/>
          </p:nvPr>
        </p:nvSpPr>
        <p:spPr>
          <a:xfrm>
            <a:off x="503548" y="2924944"/>
            <a:ext cx="8280920" cy="3724275"/>
          </a:xfrm>
        </p:spPr>
        <p:txBody>
          <a:bodyPr/>
          <a:lstStyle/>
          <a:p>
            <a:pPr marL="0" indent="0">
              <a:buNone/>
            </a:pPr>
            <a:r>
              <a:rPr lang="en-AU" dirty="0">
                <a:latin typeface="Century Gothic" panose="020B0502020202020204" pitchFamily="34" charset="0"/>
                <a:ea typeface="ＭＳ Ｐゴシック" charset="0"/>
              </a:rPr>
              <a:t>How many hours before training is it best to have a fuelling snack or meal,?</a:t>
            </a:r>
          </a:p>
          <a:p>
            <a:pPr marL="0" indent="0">
              <a:buNone/>
            </a:pPr>
            <a:endParaRPr lang="en-AU" dirty="0">
              <a:latin typeface="Century Gothic" panose="020B0502020202020204" pitchFamily="34" charset="0"/>
              <a:ea typeface="ＭＳ Ｐゴシック" charset="0"/>
            </a:endParaRPr>
          </a:p>
          <a:p>
            <a:pPr marL="514350" indent="-514350" algn="ctr">
              <a:buAutoNum type="alphaUcPeriod"/>
            </a:pPr>
            <a:r>
              <a:rPr lang="en-AU" dirty="0">
                <a:latin typeface="Century Gothic" panose="020B0502020202020204" pitchFamily="34" charset="0"/>
                <a:ea typeface="ＭＳ Ｐゴシック" charset="0"/>
              </a:rPr>
              <a:t>Whenever the athlete can!</a:t>
            </a:r>
          </a:p>
          <a:p>
            <a:pPr marL="514350" indent="-514350" algn="ctr">
              <a:buAutoNum type="alphaUcPeriod"/>
            </a:pPr>
            <a:r>
              <a:rPr lang="en-AU" dirty="0">
                <a:latin typeface="Century Gothic" panose="020B0502020202020204" pitchFamily="34" charset="0"/>
                <a:ea typeface="ＭＳ Ｐゴシック" charset="0"/>
              </a:rPr>
              <a:t>3 hours</a:t>
            </a:r>
          </a:p>
          <a:p>
            <a:pPr marL="514350" indent="-514350" algn="ctr">
              <a:buFont typeface="Arial" pitchFamily="34" charset="0"/>
              <a:buAutoNum type="alphaUcPeriod"/>
            </a:pPr>
            <a:r>
              <a:rPr lang="en-AU" dirty="0">
                <a:latin typeface="Century Gothic" panose="020B0502020202020204" pitchFamily="34" charset="0"/>
                <a:ea typeface="ＭＳ Ｐゴシック" charset="0"/>
              </a:rPr>
              <a:t>1 hour</a:t>
            </a:r>
          </a:p>
          <a:p>
            <a:pPr marL="0" indent="0" algn="ctr">
              <a:buNone/>
            </a:pPr>
            <a:endParaRPr lang="en-AU" dirty="0">
              <a:latin typeface="Arial" charset="0"/>
              <a:ea typeface="ＭＳ Ｐゴシック" charset="0"/>
            </a:endParaRPr>
          </a:p>
        </p:txBody>
      </p:sp>
    </p:spTree>
    <p:extLst>
      <p:ext uri="{BB962C8B-B14F-4D97-AF65-F5344CB8AC3E}">
        <p14:creationId xmlns:p14="http://schemas.microsoft.com/office/powerpoint/2010/main" val="2732575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4248472" cy="1143000"/>
          </a:xfrm>
        </p:spPr>
        <p:style>
          <a:lnRef idx="2">
            <a:schemeClr val="accent1"/>
          </a:lnRef>
          <a:fillRef idx="1">
            <a:schemeClr val="lt1"/>
          </a:fillRef>
          <a:effectRef idx="0">
            <a:schemeClr val="accent1"/>
          </a:effectRef>
          <a:fontRef idx="minor">
            <a:schemeClr val="dk1"/>
          </a:fontRef>
        </p:style>
        <p:txBody>
          <a:bodyPr>
            <a:normAutofit/>
          </a:bodyPr>
          <a:lstStyle/>
          <a:p>
            <a:pPr>
              <a:defRPr/>
            </a:pPr>
            <a:r>
              <a:rPr lang="en-US" sz="4400" dirty="0">
                <a:solidFill>
                  <a:srgbClr val="000000"/>
                </a:solidFill>
                <a:effectLst>
                  <a:outerShdw blurRad="38100" dist="38100" dir="2700000" algn="tl">
                    <a:srgbClr val="000000">
                      <a:alpha val="43137"/>
                    </a:srgbClr>
                  </a:outerShdw>
                </a:effectLst>
                <a:latin typeface="Century Gothic" panose="020B0502020202020204" pitchFamily="34" charset="0"/>
                <a:cs typeface="+mj-cs"/>
              </a:rPr>
              <a:t>Answer</a:t>
            </a:r>
            <a:r>
              <a:rPr lang="en-US" sz="4400" dirty="0">
                <a:solidFill>
                  <a:srgbClr val="000000"/>
                </a:solidFill>
                <a:effectLst>
                  <a:outerShdw blurRad="38100" dist="38100" dir="2700000" algn="tl">
                    <a:srgbClr val="000000">
                      <a:alpha val="43137"/>
                    </a:srgbClr>
                  </a:outerShdw>
                </a:effectLst>
                <a:cs typeface="+mj-cs"/>
              </a:rPr>
              <a:t> </a:t>
            </a:r>
            <a:endParaRPr lang="en-AU" sz="4400" dirty="0">
              <a:solidFill>
                <a:srgbClr val="000000"/>
              </a:solidFill>
              <a:effectLst>
                <a:outerShdw blurRad="38100" dist="38100" dir="2700000" algn="tl">
                  <a:srgbClr val="000000">
                    <a:alpha val="43137"/>
                  </a:srgbClr>
                </a:outerShdw>
              </a:effectLst>
              <a:cs typeface="+mj-cs"/>
            </a:endParaRPr>
          </a:p>
        </p:txBody>
      </p:sp>
      <p:sp>
        <p:nvSpPr>
          <p:cNvPr id="5123" name="Content Placeholder 2"/>
          <p:cNvSpPr>
            <a:spLocks noGrp="1"/>
          </p:cNvSpPr>
          <p:nvPr>
            <p:ph sz="half" idx="1"/>
          </p:nvPr>
        </p:nvSpPr>
        <p:spPr>
          <a:xfrm>
            <a:off x="539552" y="1700808"/>
            <a:ext cx="8280920" cy="4680520"/>
          </a:xfrm>
        </p:spPr>
        <p:txBody>
          <a:bodyPr>
            <a:normAutofit lnSpcReduction="10000"/>
          </a:bodyPr>
          <a:lstStyle/>
          <a:p>
            <a:pPr marL="0" indent="0">
              <a:buNone/>
            </a:pPr>
            <a:r>
              <a:rPr lang="en-AU" b="1" dirty="0">
                <a:latin typeface="Century Gothic" panose="020B0502020202020204" pitchFamily="34" charset="0"/>
                <a:ea typeface="ＭＳ Ｐゴシック" charset="0"/>
              </a:rPr>
              <a:t>A. Whenever the athlete can!</a:t>
            </a:r>
          </a:p>
          <a:p>
            <a:pPr marL="0" indent="0">
              <a:buNone/>
            </a:pPr>
            <a:endParaRPr lang="en-AU" dirty="0">
              <a:latin typeface="Century Gothic" panose="020B0502020202020204" pitchFamily="34" charset="0"/>
              <a:ea typeface="ＭＳ Ｐゴシック" charset="0"/>
            </a:endParaRPr>
          </a:p>
          <a:p>
            <a:pPr marL="0" indent="0">
              <a:buNone/>
            </a:pPr>
            <a:r>
              <a:rPr lang="en-AU" dirty="0">
                <a:latin typeface="Century Gothic" panose="020B0502020202020204" pitchFamily="34" charset="0"/>
                <a:ea typeface="ＭＳ Ｐゴシック" charset="0"/>
              </a:rPr>
              <a:t>Most feel more comfortable with 1-2 hours digestion time, but even if you only have a few minutes you can still use the energy.</a:t>
            </a:r>
          </a:p>
          <a:p>
            <a:pPr marL="0" indent="0">
              <a:buNone/>
            </a:pPr>
            <a:endParaRPr lang="en-AU" dirty="0">
              <a:latin typeface="Century Gothic" panose="020B0502020202020204" pitchFamily="34" charset="0"/>
              <a:ea typeface="ＭＳ Ｐゴシック" charset="0"/>
            </a:endParaRPr>
          </a:p>
          <a:p>
            <a:pPr marL="0" indent="0">
              <a:buNone/>
            </a:pPr>
            <a:r>
              <a:rPr lang="en-AU" dirty="0">
                <a:latin typeface="Century Gothic" panose="020B0502020202020204" pitchFamily="34" charset="0"/>
                <a:ea typeface="ＭＳ Ｐゴシック" charset="0"/>
              </a:rPr>
              <a:t>For example, if you finish school/</a:t>
            </a:r>
            <a:r>
              <a:rPr lang="en-AU" dirty="0" err="1">
                <a:latin typeface="Century Gothic" panose="020B0502020202020204" pitchFamily="34" charset="0"/>
                <a:ea typeface="ＭＳ Ｐゴシック" charset="0"/>
              </a:rPr>
              <a:t>uni</a:t>
            </a:r>
            <a:r>
              <a:rPr lang="en-AU" dirty="0">
                <a:latin typeface="Century Gothic" panose="020B0502020202020204" pitchFamily="34" charset="0"/>
                <a:ea typeface="ＭＳ Ｐゴシック" charset="0"/>
              </a:rPr>
              <a:t>/work at 3pm and have training at 3.30pm eat/drink as soon as you finish school.  Liquids work best for short timeframes.</a:t>
            </a:r>
          </a:p>
        </p:txBody>
      </p:sp>
    </p:spTree>
    <p:extLst>
      <p:ext uri="{BB962C8B-B14F-4D97-AF65-F5344CB8AC3E}">
        <p14:creationId xmlns:p14="http://schemas.microsoft.com/office/powerpoint/2010/main" val="150996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628800"/>
            <a:ext cx="8229600" cy="1143000"/>
          </a:xfrm>
        </p:spPr>
        <p:txBody>
          <a:bodyPr>
            <a:normAutofit fontScale="90000"/>
          </a:bodyPr>
          <a:lstStyle/>
          <a:p>
            <a:r>
              <a:rPr lang="en-AU" b="1" dirty="0"/>
              <a:t>Eating Before Training/Competitions</a:t>
            </a:r>
          </a:p>
        </p:txBody>
      </p:sp>
      <p:sp>
        <p:nvSpPr>
          <p:cNvPr id="4" name="Content Placeholder 2"/>
          <p:cNvSpPr>
            <a:spLocks noGrp="1"/>
          </p:cNvSpPr>
          <p:nvPr>
            <p:ph idx="1"/>
          </p:nvPr>
        </p:nvSpPr>
        <p:spPr>
          <a:xfrm>
            <a:off x="467544" y="2924944"/>
            <a:ext cx="8229600" cy="4525963"/>
          </a:xfrm>
        </p:spPr>
        <p:txBody>
          <a:bodyPr>
            <a:normAutofit/>
          </a:bodyPr>
          <a:lstStyle/>
          <a:p>
            <a:pPr marL="0" lvl="0" indent="0">
              <a:buNone/>
            </a:pPr>
            <a:r>
              <a:rPr lang="en-AU" b="1" i="1" dirty="0"/>
              <a:t>Why?</a:t>
            </a:r>
          </a:p>
          <a:p>
            <a:pPr marL="0" lvl="0" indent="0">
              <a:buNone/>
            </a:pPr>
            <a:endParaRPr lang="en-AU" b="1" i="1" dirty="0"/>
          </a:p>
          <a:p>
            <a:pPr>
              <a:lnSpc>
                <a:spcPct val="90000"/>
              </a:lnSpc>
              <a:buSzPct val="65000"/>
              <a:buFont typeface="Wingdings" panose="05000000000000000000" pitchFamily="2" charset="2"/>
              <a:buChar char="ü"/>
            </a:pPr>
            <a:r>
              <a:rPr lang="en-US" dirty="0">
                <a:latin typeface="Century Gothic"/>
                <a:cs typeface="Century Gothic"/>
              </a:rPr>
              <a:t>To top up energy stores</a:t>
            </a:r>
          </a:p>
          <a:p>
            <a:pPr>
              <a:lnSpc>
                <a:spcPct val="90000"/>
              </a:lnSpc>
              <a:buSzPct val="65000"/>
              <a:buFont typeface="Wingdings" panose="05000000000000000000" pitchFamily="2" charset="2"/>
              <a:buChar char="ü"/>
            </a:pPr>
            <a:r>
              <a:rPr lang="en-US" dirty="0">
                <a:latin typeface="Century Gothic"/>
                <a:cs typeface="Century Gothic"/>
              </a:rPr>
              <a:t>To help you train and preform at your best</a:t>
            </a:r>
          </a:p>
          <a:p>
            <a:pPr>
              <a:lnSpc>
                <a:spcPct val="90000"/>
              </a:lnSpc>
              <a:buSzPct val="65000"/>
              <a:buFont typeface="Wingdings" panose="05000000000000000000" pitchFamily="2" charset="2"/>
              <a:buChar char="ü"/>
            </a:pPr>
            <a:r>
              <a:rPr lang="en-US" dirty="0">
                <a:latin typeface="Century Gothic"/>
                <a:cs typeface="Century Gothic"/>
              </a:rPr>
              <a:t>To help you concentrate on learning new skills</a:t>
            </a:r>
          </a:p>
          <a:p>
            <a:pPr lvl="0"/>
            <a:endParaRPr lang="en-AU" dirty="0"/>
          </a:p>
          <a:p>
            <a:pPr lvl="0"/>
            <a:endParaRPr lang="en-AU" dirty="0"/>
          </a:p>
          <a:p>
            <a:pPr lvl="0"/>
            <a:endParaRPr lang="en-AU" dirty="0"/>
          </a:p>
        </p:txBody>
      </p:sp>
    </p:spTree>
    <p:extLst>
      <p:ext uri="{BB962C8B-B14F-4D97-AF65-F5344CB8AC3E}">
        <p14:creationId xmlns:p14="http://schemas.microsoft.com/office/powerpoint/2010/main" val="2932977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95" y="1565920"/>
            <a:ext cx="8229600" cy="1143000"/>
          </a:xfrm>
        </p:spPr>
        <p:txBody>
          <a:bodyPr>
            <a:normAutofit fontScale="90000"/>
          </a:bodyPr>
          <a:lstStyle/>
          <a:p>
            <a:r>
              <a:rPr lang="en-AU" b="1" dirty="0"/>
              <a:t>Eating Before Training/Competitions</a:t>
            </a:r>
          </a:p>
        </p:txBody>
      </p:sp>
      <p:sp>
        <p:nvSpPr>
          <p:cNvPr id="4" name="Content Placeholder 2"/>
          <p:cNvSpPr>
            <a:spLocks noGrp="1"/>
          </p:cNvSpPr>
          <p:nvPr>
            <p:ph idx="1"/>
          </p:nvPr>
        </p:nvSpPr>
        <p:spPr>
          <a:xfrm>
            <a:off x="323528" y="2708920"/>
            <a:ext cx="8229600" cy="4525963"/>
          </a:xfrm>
        </p:spPr>
        <p:txBody>
          <a:bodyPr>
            <a:normAutofit/>
          </a:bodyPr>
          <a:lstStyle/>
          <a:p>
            <a:pPr marL="0" indent="0">
              <a:buNone/>
            </a:pPr>
            <a:r>
              <a:rPr lang="en-AU" b="1" i="1" dirty="0"/>
              <a:t>When?</a:t>
            </a:r>
          </a:p>
          <a:p>
            <a:pPr>
              <a:buFont typeface="Wingdings" panose="05000000000000000000" pitchFamily="2" charset="2"/>
              <a:buChar char="ü"/>
            </a:pPr>
            <a:r>
              <a:rPr lang="en-AU" dirty="0"/>
              <a:t>Best to eat when practical within the 2-4 hours before session, especially if starting at midnight!</a:t>
            </a:r>
          </a:p>
          <a:p>
            <a:pPr>
              <a:buFont typeface="Wingdings" panose="05000000000000000000" pitchFamily="2" charset="2"/>
              <a:buChar char="ü"/>
            </a:pPr>
            <a:r>
              <a:rPr lang="en-AU" dirty="0"/>
              <a:t>Depends on the time, duration and intensity of activity, environment, training status, frequency of sessions</a:t>
            </a:r>
          </a:p>
          <a:p>
            <a:pPr>
              <a:buFont typeface="Wingdings" panose="05000000000000000000" pitchFamily="2" charset="2"/>
              <a:buChar char="ü"/>
            </a:pPr>
            <a:r>
              <a:rPr lang="en-AU" dirty="0"/>
              <a:t>Can rearrange meals to suit training times </a:t>
            </a:r>
          </a:p>
          <a:p>
            <a:pPr lvl="0"/>
            <a:endParaRPr lang="en-AU" dirty="0"/>
          </a:p>
          <a:p>
            <a:pPr lvl="0"/>
            <a:endParaRPr lang="en-AU" dirty="0"/>
          </a:p>
        </p:txBody>
      </p:sp>
    </p:spTree>
    <p:extLst>
      <p:ext uri="{BB962C8B-B14F-4D97-AF65-F5344CB8AC3E}">
        <p14:creationId xmlns:p14="http://schemas.microsoft.com/office/powerpoint/2010/main" val="3860931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b="1" dirty="0">
                <a:latin typeface="Century Gothic" panose="020B0502020202020204" pitchFamily="34" charset="0"/>
              </a:rPr>
              <a:t>Nutrition for Riders- in training and competition</a:t>
            </a:r>
          </a:p>
        </p:txBody>
      </p:sp>
      <p:sp>
        <p:nvSpPr>
          <p:cNvPr id="3" name="Subtitle 2"/>
          <p:cNvSpPr>
            <a:spLocks noGrp="1"/>
          </p:cNvSpPr>
          <p:nvPr>
            <p:ph type="subTitle" idx="1"/>
          </p:nvPr>
        </p:nvSpPr>
        <p:spPr/>
        <p:txBody>
          <a:bodyPr/>
          <a:lstStyle/>
          <a:p>
            <a:r>
              <a:rPr lang="en-AU" dirty="0">
                <a:latin typeface="Century Gothic" panose="020B0502020202020204" pitchFamily="34" charset="0"/>
              </a:rPr>
              <a:t>Rebecca </a:t>
            </a:r>
            <a:r>
              <a:rPr lang="en-AU" dirty="0" err="1">
                <a:latin typeface="Century Gothic" panose="020B0502020202020204" pitchFamily="34" charset="0"/>
              </a:rPr>
              <a:t>Disher</a:t>
            </a:r>
            <a:r>
              <a:rPr lang="en-AU" dirty="0">
                <a:latin typeface="Century Gothic" panose="020B0502020202020204" pitchFamily="34" charset="0"/>
              </a:rPr>
              <a:t> </a:t>
            </a:r>
          </a:p>
          <a:p>
            <a:r>
              <a:rPr lang="en-AU" dirty="0">
                <a:latin typeface="Century Gothic" panose="020B0502020202020204" pitchFamily="34" charset="0"/>
              </a:rPr>
              <a:t>Accredited Practising </a:t>
            </a:r>
            <a:r>
              <a:rPr lang="en-AU" dirty="0" err="1">
                <a:latin typeface="Century Gothic" panose="020B0502020202020204" pitchFamily="34" charset="0"/>
              </a:rPr>
              <a:t>Dietitan</a:t>
            </a:r>
            <a:r>
              <a:rPr lang="en-AU" dirty="0">
                <a:latin typeface="Century Gothic" panose="020B0502020202020204" pitchFamily="34" charset="0"/>
              </a:rPr>
              <a:t> </a:t>
            </a:r>
          </a:p>
          <a:p>
            <a:r>
              <a:rPr lang="en-AU" dirty="0">
                <a:latin typeface="Century Gothic" panose="020B0502020202020204" pitchFamily="34" charset="0"/>
              </a:rPr>
              <a:t>Advanced Sports </a:t>
            </a:r>
            <a:r>
              <a:rPr lang="en-AU" dirty="0" err="1">
                <a:latin typeface="Century Gothic" panose="020B0502020202020204" pitchFamily="34" charset="0"/>
              </a:rPr>
              <a:t>Dietitan</a:t>
            </a:r>
            <a:r>
              <a:rPr lang="en-AU" dirty="0">
                <a:latin typeface="Century Gothic" panose="020B0502020202020204" pitchFamily="34" charset="0"/>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714" y="1412776"/>
            <a:ext cx="8229600" cy="1143000"/>
          </a:xfrm>
        </p:spPr>
        <p:txBody>
          <a:bodyPr>
            <a:normAutofit fontScale="90000"/>
          </a:bodyPr>
          <a:lstStyle/>
          <a:p>
            <a:r>
              <a:rPr lang="en-AU" b="1" dirty="0"/>
              <a:t>Eating Before Training/Competitions</a:t>
            </a:r>
          </a:p>
        </p:txBody>
      </p:sp>
      <p:sp>
        <p:nvSpPr>
          <p:cNvPr id="4" name="Content Placeholder 2"/>
          <p:cNvSpPr>
            <a:spLocks noGrp="1"/>
          </p:cNvSpPr>
          <p:nvPr>
            <p:ph idx="1"/>
          </p:nvPr>
        </p:nvSpPr>
        <p:spPr>
          <a:xfrm>
            <a:off x="354610" y="2332037"/>
            <a:ext cx="8229600" cy="4525963"/>
          </a:xfrm>
        </p:spPr>
        <p:txBody>
          <a:bodyPr>
            <a:normAutofit/>
          </a:bodyPr>
          <a:lstStyle/>
          <a:p>
            <a:pPr marL="0" lvl="0" indent="0">
              <a:buNone/>
            </a:pPr>
            <a:r>
              <a:rPr lang="en-AU" b="1" i="1" dirty="0"/>
              <a:t>What?</a:t>
            </a:r>
          </a:p>
          <a:p>
            <a:pPr lvl="0">
              <a:buFont typeface="Wingdings" panose="05000000000000000000" pitchFamily="2" charset="2"/>
              <a:buChar char="ü"/>
            </a:pPr>
            <a:r>
              <a:rPr lang="en-AU" dirty="0"/>
              <a:t>Choose foods easy to digest, rich in carbohydrates, moderate protein and fats and that are enjoyable!</a:t>
            </a:r>
          </a:p>
          <a:p>
            <a:pPr lvl="0">
              <a:buFont typeface="Wingdings" panose="05000000000000000000" pitchFamily="2" charset="2"/>
              <a:buChar char="ü"/>
            </a:pPr>
            <a:r>
              <a:rPr lang="en-AU" dirty="0"/>
              <a:t>Aim to prevent hunger yet avoid GI upset</a:t>
            </a:r>
          </a:p>
          <a:p>
            <a:pPr lvl="0">
              <a:buFont typeface="Wingdings" panose="05000000000000000000" pitchFamily="2" charset="2"/>
              <a:buChar char="ü"/>
            </a:pPr>
            <a:r>
              <a:rPr lang="en-AU" dirty="0"/>
              <a:t>Practise is key. Find what works best for you!</a:t>
            </a:r>
          </a:p>
          <a:p>
            <a:pPr marL="0" lvl="0" indent="0" algn="ctr">
              <a:buNone/>
            </a:pPr>
            <a:r>
              <a:rPr lang="en-AU" b="1" i="1" dirty="0">
                <a:solidFill>
                  <a:srgbClr val="FF0000"/>
                </a:solidFill>
              </a:rPr>
              <a:t>NEVER TRY ANYTHING NEW ON COMPETITION DAYS</a:t>
            </a:r>
          </a:p>
        </p:txBody>
      </p:sp>
    </p:spTree>
    <p:extLst>
      <p:ext uri="{BB962C8B-B14F-4D97-AF65-F5344CB8AC3E}">
        <p14:creationId xmlns:p14="http://schemas.microsoft.com/office/powerpoint/2010/main" val="3210049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AutoShape 2"/>
          <p:cNvSpPr>
            <a:spLocks noGrp="1" noChangeArrowheads="1"/>
          </p:cNvSpPr>
          <p:nvPr>
            <p:ph type="title" sz="quarter" idx="4294967295"/>
          </p:nvPr>
        </p:nvSpPr>
        <p:spPr>
          <a:xfrm>
            <a:off x="0" y="1250086"/>
            <a:ext cx="9144000" cy="1143000"/>
          </a:xfrm>
        </p:spPr>
        <p:txBody>
          <a:bodyPr>
            <a:normAutofit/>
          </a:bodyPr>
          <a:lstStyle/>
          <a:p>
            <a:pPr algn="ctr" fontAlgn="auto">
              <a:spcAft>
                <a:spcPts val="0"/>
              </a:spcAft>
              <a:defRPr/>
            </a:pPr>
            <a:r>
              <a:rPr lang="en-US" b="1" dirty="0">
                <a:solidFill>
                  <a:srgbClr val="990033"/>
                </a:solidFill>
              </a:rPr>
              <a:t> </a:t>
            </a:r>
            <a:r>
              <a:rPr lang="en-US" b="1" dirty="0"/>
              <a:t>Breakfast Ideas</a:t>
            </a:r>
          </a:p>
        </p:txBody>
      </p:sp>
      <p:pic>
        <p:nvPicPr>
          <p:cNvPr id="27652" name="Picture 5" descr="recipe_5467[1]"/>
          <p:cNvPicPr>
            <a:picLocks noGrp="1" noChangeAspect="1" noChangeArrowheads="1"/>
          </p:cNvPicPr>
          <p:nvPr>
            <p:ph sz="quarter" idx="4294967295"/>
          </p:nvPr>
        </p:nvPicPr>
        <p:blipFill>
          <a:blip r:embed="rId3" cstate="print"/>
          <a:srcRect/>
          <a:stretch>
            <a:fillRect/>
          </a:stretch>
        </p:blipFill>
        <p:spPr>
          <a:xfrm>
            <a:off x="3552758" y="5137869"/>
            <a:ext cx="2143125" cy="1387475"/>
          </a:xfrm>
        </p:spPr>
      </p:pic>
      <p:pic>
        <p:nvPicPr>
          <p:cNvPr id="15" name="Picture 5" descr="6325[1]"/>
          <p:cNvPicPr>
            <a:picLocks noChangeAspect="1" noChangeArrowheads="1"/>
          </p:cNvPicPr>
          <p:nvPr/>
        </p:nvPicPr>
        <p:blipFill>
          <a:blip r:embed="rId4" cstate="print"/>
          <a:srcRect/>
          <a:stretch>
            <a:fillRect/>
          </a:stretch>
        </p:blipFill>
        <p:spPr bwMode="auto">
          <a:xfrm>
            <a:off x="6169839" y="4813112"/>
            <a:ext cx="2519362" cy="1928256"/>
          </a:xfrm>
          <a:prstGeom prst="rect">
            <a:avLst/>
          </a:prstGeom>
          <a:noFill/>
        </p:spPr>
      </p:pic>
      <p:pic>
        <p:nvPicPr>
          <p:cNvPr id="16" name="Picture 15" descr="pancakes.jpg"/>
          <p:cNvPicPr>
            <a:picLocks noChangeAspect="1"/>
          </p:cNvPicPr>
          <p:nvPr/>
        </p:nvPicPr>
        <p:blipFill>
          <a:blip r:embed="rId5" cstate="print"/>
          <a:stretch>
            <a:fillRect/>
          </a:stretch>
        </p:blipFill>
        <p:spPr>
          <a:xfrm>
            <a:off x="676120" y="2267694"/>
            <a:ext cx="2381250" cy="2457450"/>
          </a:xfrm>
          <a:prstGeom prst="rect">
            <a:avLst/>
          </a:prstGeom>
        </p:spPr>
      </p:pic>
      <p:pic>
        <p:nvPicPr>
          <p:cNvPr id="19" name="Picture 18" descr="7-DSCN7973N-bowl-of-fruit.jpg"/>
          <p:cNvPicPr>
            <a:picLocks noChangeAspect="1"/>
          </p:cNvPicPr>
          <p:nvPr/>
        </p:nvPicPr>
        <p:blipFill>
          <a:blip r:embed="rId6" cstate="print"/>
          <a:stretch>
            <a:fillRect/>
          </a:stretch>
        </p:blipFill>
        <p:spPr>
          <a:xfrm>
            <a:off x="3505123" y="2492896"/>
            <a:ext cx="2190760" cy="1857388"/>
          </a:xfrm>
          <a:prstGeom prst="rect">
            <a:avLst/>
          </a:prstGeom>
        </p:spPr>
      </p:pic>
      <p:pic>
        <p:nvPicPr>
          <p:cNvPr id="20" name="Picture 19" descr="yoghurt10.jpg"/>
          <p:cNvPicPr>
            <a:picLocks noChangeAspect="1"/>
          </p:cNvPicPr>
          <p:nvPr/>
        </p:nvPicPr>
        <p:blipFill>
          <a:blip r:embed="rId7" cstate="print"/>
          <a:stretch>
            <a:fillRect/>
          </a:stretch>
        </p:blipFill>
        <p:spPr>
          <a:xfrm>
            <a:off x="6143636" y="2492896"/>
            <a:ext cx="2571768" cy="1857375"/>
          </a:xfrm>
          <a:prstGeom prst="rect">
            <a:avLst/>
          </a:prstGeom>
        </p:spPr>
      </p:pic>
      <p:pic>
        <p:nvPicPr>
          <p:cNvPr id="21" name="Picture 20" descr="beans.jpg"/>
          <p:cNvPicPr>
            <a:picLocks noChangeAspect="1"/>
          </p:cNvPicPr>
          <p:nvPr/>
        </p:nvPicPr>
        <p:blipFill>
          <a:blip r:embed="rId8" cstate="print"/>
          <a:stretch>
            <a:fillRect/>
          </a:stretch>
        </p:blipFill>
        <p:spPr>
          <a:xfrm>
            <a:off x="676120" y="4813112"/>
            <a:ext cx="2500330" cy="2000264"/>
          </a:xfrm>
          <a:prstGeom prst="rect">
            <a:avLst/>
          </a:prstGeom>
        </p:spPr>
      </p:pic>
    </p:spTree>
    <p:extLst>
      <p:ext uri="{BB962C8B-B14F-4D97-AF65-F5344CB8AC3E}">
        <p14:creationId xmlns:p14="http://schemas.microsoft.com/office/powerpoint/2010/main" val="948846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AutoShape 2"/>
          <p:cNvSpPr>
            <a:spLocks noGrp="1" noChangeArrowheads="1"/>
          </p:cNvSpPr>
          <p:nvPr>
            <p:ph type="title" sz="quarter"/>
          </p:nvPr>
        </p:nvSpPr>
        <p:spPr>
          <a:xfrm>
            <a:off x="0" y="1405013"/>
            <a:ext cx="9144000" cy="1143000"/>
          </a:xfrm>
        </p:spPr>
        <p:txBody>
          <a:bodyPr>
            <a:normAutofit/>
          </a:bodyPr>
          <a:lstStyle/>
          <a:p>
            <a:pPr algn="ctr" fontAlgn="auto">
              <a:spcAft>
                <a:spcPts val="0"/>
              </a:spcAft>
              <a:defRPr/>
            </a:pPr>
            <a:r>
              <a:rPr lang="en-US" b="1" dirty="0"/>
              <a:t>Lunch Ideas</a:t>
            </a:r>
          </a:p>
        </p:txBody>
      </p:sp>
      <p:pic>
        <p:nvPicPr>
          <p:cNvPr id="11" name="Picture 3" descr="imgSandwichPlate[1]"/>
          <p:cNvPicPr>
            <a:picLocks noChangeAspect="1" noChangeArrowheads="1"/>
          </p:cNvPicPr>
          <p:nvPr/>
        </p:nvPicPr>
        <p:blipFill>
          <a:blip r:embed="rId3" cstate="print"/>
          <a:srcRect/>
          <a:stretch>
            <a:fillRect/>
          </a:stretch>
        </p:blipFill>
        <p:spPr bwMode="auto">
          <a:xfrm>
            <a:off x="5929322" y="5027439"/>
            <a:ext cx="2447925" cy="1785937"/>
          </a:xfrm>
          <a:prstGeom prst="rect">
            <a:avLst/>
          </a:prstGeom>
          <a:noFill/>
          <a:ln w="9525">
            <a:noFill/>
            <a:miter lim="800000"/>
            <a:headEnd/>
            <a:tailEnd/>
          </a:ln>
        </p:spPr>
      </p:pic>
      <p:pic>
        <p:nvPicPr>
          <p:cNvPr id="18" name="Picture 17" descr="pasta3.jpg"/>
          <p:cNvPicPr>
            <a:picLocks noChangeAspect="1"/>
          </p:cNvPicPr>
          <p:nvPr/>
        </p:nvPicPr>
        <p:blipFill>
          <a:blip r:embed="rId4" cstate="print"/>
          <a:stretch>
            <a:fillRect/>
          </a:stretch>
        </p:blipFill>
        <p:spPr>
          <a:xfrm>
            <a:off x="5643570" y="2536669"/>
            <a:ext cx="3095625" cy="2476507"/>
          </a:xfrm>
          <a:prstGeom prst="rect">
            <a:avLst/>
          </a:prstGeom>
        </p:spPr>
      </p:pic>
      <p:pic>
        <p:nvPicPr>
          <p:cNvPr id="21" name="Picture 20" descr="Treasure_rolls_lge.jpg"/>
          <p:cNvPicPr>
            <a:picLocks noChangeAspect="1"/>
          </p:cNvPicPr>
          <p:nvPr/>
        </p:nvPicPr>
        <p:blipFill>
          <a:blip r:embed="rId5" cstate="print"/>
          <a:stretch>
            <a:fillRect/>
          </a:stretch>
        </p:blipFill>
        <p:spPr>
          <a:xfrm>
            <a:off x="2857488" y="3126644"/>
            <a:ext cx="2571768" cy="3614724"/>
          </a:xfrm>
          <a:prstGeom prst="rect">
            <a:avLst/>
          </a:prstGeom>
        </p:spPr>
      </p:pic>
      <p:pic>
        <p:nvPicPr>
          <p:cNvPr id="24" name="Picture 23" descr="Santa_Fe_Grilled_Chicken_Salad_Wrap.jpg"/>
          <p:cNvPicPr>
            <a:picLocks noChangeAspect="1"/>
          </p:cNvPicPr>
          <p:nvPr/>
        </p:nvPicPr>
        <p:blipFill>
          <a:blip r:embed="rId6" cstate="print"/>
          <a:stretch>
            <a:fillRect/>
          </a:stretch>
        </p:blipFill>
        <p:spPr>
          <a:xfrm>
            <a:off x="428596" y="2636912"/>
            <a:ext cx="2285984" cy="1943100"/>
          </a:xfrm>
          <a:prstGeom prst="rect">
            <a:avLst/>
          </a:prstGeom>
        </p:spPr>
      </p:pic>
      <p:pic>
        <p:nvPicPr>
          <p:cNvPr id="25" name="Picture 24" descr="imagesCAUH3JYO.jpg"/>
          <p:cNvPicPr>
            <a:picLocks noChangeAspect="1"/>
          </p:cNvPicPr>
          <p:nvPr/>
        </p:nvPicPr>
        <p:blipFill>
          <a:blip r:embed="rId7" cstate="print"/>
          <a:stretch>
            <a:fillRect/>
          </a:stretch>
        </p:blipFill>
        <p:spPr>
          <a:xfrm>
            <a:off x="785786" y="5169162"/>
            <a:ext cx="1571636" cy="1500198"/>
          </a:xfrm>
          <a:prstGeom prst="rect">
            <a:avLst/>
          </a:prstGeom>
        </p:spPr>
      </p:pic>
    </p:spTree>
    <p:extLst>
      <p:ext uri="{BB962C8B-B14F-4D97-AF65-F5344CB8AC3E}">
        <p14:creationId xmlns:p14="http://schemas.microsoft.com/office/powerpoint/2010/main" val="13607902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a:xfrm>
            <a:off x="0" y="1420403"/>
            <a:ext cx="9001125" cy="1066800"/>
          </a:xfrm>
        </p:spPr>
        <p:txBody>
          <a:bodyPr>
            <a:normAutofit/>
          </a:bodyPr>
          <a:lstStyle/>
          <a:p>
            <a:pPr algn="ctr"/>
            <a:r>
              <a:rPr lang="en-US" b="1" dirty="0"/>
              <a:t>Snacks</a:t>
            </a:r>
          </a:p>
        </p:txBody>
      </p:sp>
      <p:pic>
        <p:nvPicPr>
          <p:cNvPr id="6" name="Picture 8" descr="static-vegemite002[1]"/>
          <p:cNvPicPr>
            <a:picLocks noGrp="1" noChangeAspect="1" noChangeArrowheads="1"/>
          </p:cNvPicPr>
          <p:nvPr>
            <p:ph sz="quarter" idx="1"/>
          </p:nvPr>
        </p:nvPicPr>
        <p:blipFill>
          <a:blip r:embed="rId3" cstate="print"/>
          <a:srcRect/>
          <a:stretch>
            <a:fillRect/>
          </a:stretch>
        </p:blipFill>
        <p:spPr>
          <a:xfrm>
            <a:off x="611560" y="2679760"/>
            <a:ext cx="1747837" cy="1785938"/>
          </a:xfrm>
        </p:spPr>
      </p:pic>
      <p:pic>
        <p:nvPicPr>
          <p:cNvPr id="7" name="Picture 11" descr="vanilla-upandgo[1]"/>
          <p:cNvPicPr>
            <a:picLocks noChangeAspect="1" noChangeArrowheads="1"/>
          </p:cNvPicPr>
          <p:nvPr/>
        </p:nvPicPr>
        <p:blipFill>
          <a:blip r:embed="rId4" cstate="print"/>
          <a:srcRect/>
          <a:stretch>
            <a:fillRect/>
          </a:stretch>
        </p:blipFill>
        <p:spPr bwMode="auto">
          <a:xfrm>
            <a:off x="5119404" y="2487203"/>
            <a:ext cx="990600" cy="1371600"/>
          </a:xfrm>
          <a:prstGeom prst="rect">
            <a:avLst/>
          </a:prstGeom>
          <a:noFill/>
        </p:spPr>
      </p:pic>
      <p:pic>
        <p:nvPicPr>
          <p:cNvPr id="8" name="Picture 9" descr="863_thumb[1]"/>
          <p:cNvPicPr>
            <a:picLocks noChangeAspect="1" noChangeArrowheads="1"/>
          </p:cNvPicPr>
          <p:nvPr/>
        </p:nvPicPr>
        <p:blipFill>
          <a:blip r:embed="rId5" cstate="print"/>
          <a:srcRect/>
          <a:stretch>
            <a:fillRect/>
          </a:stretch>
        </p:blipFill>
        <p:spPr>
          <a:xfrm>
            <a:off x="5868144" y="4828069"/>
            <a:ext cx="2474913" cy="1785938"/>
          </a:xfrm>
          <a:prstGeom prst="rect">
            <a:avLst/>
          </a:prstGeom>
        </p:spPr>
      </p:pic>
      <p:pic>
        <p:nvPicPr>
          <p:cNvPr id="9" name="Picture 8" descr="Products02_sus2.jpg"/>
          <p:cNvPicPr>
            <a:picLocks noChangeAspect="1"/>
          </p:cNvPicPr>
          <p:nvPr/>
        </p:nvPicPr>
        <p:blipFill>
          <a:blip r:embed="rId6" cstate="print"/>
          <a:stretch>
            <a:fillRect/>
          </a:stretch>
        </p:blipFill>
        <p:spPr>
          <a:xfrm>
            <a:off x="409560" y="4924890"/>
            <a:ext cx="1785950" cy="1714512"/>
          </a:xfrm>
          <a:prstGeom prst="rect">
            <a:avLst/>
          </a:prstGeom>
        </p:spPr>
      </p:pic>
      <p:pic>
        <p:nvPicPr>
          <p:cNvPr id="10" name="Picture 9" descr="smoothies.jpg"/>
          <p:cNvPicPr>
            <a:picLocks noChangeAspect="1"/>
          </p:cNvPicPr>
          <p:nvPr/>
        </p:nvPicPr>
        <p:blipFill>
          <a:blip r:embed="rId7" cstate="print"/>
          <a:stretch>
            <a:fillRect/>
          </a:stretch>
        </p:blipFill>
        <p:spPr>
          <a:xfrm>
            <a:off x="6161802" y="2522002"/>
            <a:ext cx="3022600" cy="1955481"/>
          </a:xfrm>
          <a:prstGeom prst="rect">
            <a:avLst/>
          </a:prstGeom>
        </p:spPr>
      </p:pic>
      <p:pic>
        <p:nvPicPr>
          <p:cNvPr id="11" name="Picture 10" descr="7-DSCN7973N-bowl-of-fruit.jpg"/>
          <p:cNvPicPr>
            <a:picLocks noChangeAspect="1"/>
          </p:cNvPicPr>
          <p:nvPr/>
        </p:nvPicPr>
        <p:blipFill>
          <a:blip r:embed="rId8" cstate="print"/>
          <a:stretch>
            <a:fillRect/>
          </a:stretch>
        </p:blipFill>
        <p:spPr>
          <a:xfrm>
            <a:off x="2759849" y="4853452"/>
            <a:ext cx="2143140" cy="1785950"/>
          </a:xfrm>
          <a:prstGeom prst="rect">
            <a:avLst/>
          </a:prstGeom>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40789" y="2605941"/>
            <a:ext cx="2362200" cy="1933575"/>
          </a:xfrm>
          <a:prstGeom prst="rect">
            <a:avLst/>
          </a:prstGeom>
        </p:spPr>
      </p:pic>
    </p:spTree>
    <p:extLst>
      <p:ext uri="{BB962C8B-B14F-4D97-AF65-F5344CB8AC3E}">
        <p14:creationId xmlns:p14="http://schemas.microsoft.com/office/powerpoint/2010/main" val="1348212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15" y="1529613"/>
            <a:ext cx="8229600" cy="1143000"/>
          </a:xfrm>
        </p:spPr>
        <p:txBody>
          <a:bodyPr>
            <a:normAutofit fontScale="90000"/>
          </a:bodyPr>
          <a:lstStyle/>
          <a:p>
            <a:r>
              <a:rPr lang="en-AU" b="1" dirty="0"/>
              <a:t>Eating Before Training/Competitions</a:t>
            </a:r>
          </a:p>
        </p:txBody>
      </p:sp>
      <p:sp>
        <p:nvSpPr>
          <p:cNvPr id="4" name="Content Placeholder 2"/>
          <p:cNvSpPr>
            <a:spLocks noGrp="1"/>
          </p:cNvSpPr>
          <p:nvPr>
            <p:ph idx="1"/>
          </p:nvPr>
        </p:nvSpPr>
        <p:spPr>
          <a:xfrm>
            <a:off x="335215" y="2641000"/>
            <a:ext cx="8229600" cy="4525963"/>
          </a:xfrm>
        </p:spPr>
        <p:txBody>
          <a:bodyPr>
            <a:normAutofit/>
          </a:bodyPr>
          <a:lstStyle/>
          <a:p>
            <a:pPr marL="0" lvl="0" indent="0">
              <a:buNone/>
            </a:pPr>
            <a:r>
              <a:rPr lang="en-AU" dirty="0"/>
              <a:t>Other easy examples:</a:t>
            </a:r>
          </a:p>
          <a:p>
            <a:r>
              <a:rPr lang="en-AU" dirty="0"/>
              <a:t>Serve of fruit</a:t>
            </a:r>
          </a:p>
          <a:p>
            <a:r>
              <a:rPr lang="en-AU" dirty="0"/>
              <a:t>Rice cakes or grain crackers + peanut butter</a:t>
            </a:r>
          </a:p>
          <a:p>
            <a:r>
              <a:rPr lang="en-AU" dirty="0"/>
              <a:t>Slice of toast + cheese and tomato</a:t>
            </a:r>
          </a:p>
          <a:p>
            <a:r>
              <a:rPr lang="en-AU" dirty="0"/>
              <a:t>Small handful of dried fruit</a:t>
            </a:r>
          </a:p>
          <a:p>
            <a:r>
              <a:rPr lang="en-AU" dirty="0"/>
              <a:t>Smoothie</a:t>
            </a:r>
          </a:p>
          <a:p>
            <a:r>
              <a:rPr lang="en-AU" dirty="0"/>
              <a:t>Half a standard meal or leftovers</a:t>
            </a:r>
          </a:p>
          <a:p>
            <a:pPr marL="0" indent="0">
              <a:buNone/>
            </a:pPr>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4797152"/>
            <a:ext cx="2390775" cy="1914525"/>
          </a:xfrm>
          <a:prstGeom prst="rect">
            <a:avLst/>
          </a:prstGeom>
        </p:spPr>
      </p:pic>
    </p:spTree>
    <p:extLst>
      <p:ext uri="{BB962C8B-B14F-4D97-AF65-F5344CB8AC3E}">
        <p14:creationId xmlns:p14="http://schemas.microsoft.com/office/powerpoint/2010/main" val="23868323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209675" y="1359038"/>
            <a:ext cx="6572250" cy="1143000"/>
          </a:xfrm>
        </p:spPr>
        <p:txBody>
          <a:bodyPr/>
          <a:lstStyle/>
          <a:p>
            <a:pPr algn="ctr" eaLnBrk="1" hangingPunct="1"/>
            <a:r>
              <a:rPr lang="en-AU" b="1" dirty="0"/>
              <a:t>Snack comparison</a:t>
            </a:r>
          </a:p>
        </p:txBody>
      </p:sp>
      <p:sp>
        <p:nvSpPr>
          <p:cNvPr id="17411" name="Text Box 4"/>
          <p:cNvSpPr txBox="1">
            <a:spLocks noChangeArrowheads="1"/>
          </p:cNvSpPr>
          <p:nvPr/>
        </p:nvSpPr>
        <p:spPr bwMode="auto">
          <a:xfrm>
            <a:off x="3886200" y="3367650"/>
            <a:ext cx="609600" cy="1006475"/>
          </a:xfrm>
          <a:prstGeom prst="rect">
            <a:avLst/>
          </a:prstGeom>
          <a:noFill/>
          <a:ln w="9525">
            <a:noFill/>
            <a:miter lim="800000"/>
            <a:headEnd/>
            <a:tailEnd/>
          </a:ln>
        </p:spPr>
        <p:txBody>
          <a:bodyPr>
            <a:spAutoFit/>
          </a:bodyPr>
          <a:lstStyle/>
          <a:p>
            <a:pPr algn="ctr">
              <a:spcBef>
                <a:spcPct val="50000"/>
              </a:spcBef>
            </a:pPr>
            <a:r>
              <a:rPr lang="en-US" sz="6000" b="1" dirty="0">
                <a:solidFill>
                  <a:srgbClr val="CC0000"/>
                </a:solidFill>
                <a:latin typeface="Times New Roman" pitchFamily="18" charset="0"/>
              </a:rPr>
              <a:t>=</a:t>
            </a:r>
          </a:p>
        </p:txBody>
      </p:sp>
      <p:pic>
        <p:nvPicPr>
          <p:cNvPr id="17412" name="Picture 5" descr="Chips"/>
          <p:cNvPicPr>
            <a:picLocks noChangeAspect="1" noChangeArrowheads="1"/>
          </p:cNvPicPr>
          <p:nvPr/>
        </p:nvPicPr>
        <p:blipFill>
          <a:blip r:embed="rId2" cstate="print"/>
          <a:srcRect/>
          <a:stretch>
            <a:fillRect/>
          </a:stretch>
        </p:blipFill>
        <p:spPr bwMode="auto">
          <a:xfrm>
            <a:off x="685800" y="2430083"/>
            <a:ext cx="2654300" cy="2844800"/>
          </a:xfrm>
          <a:prstGeom prst="rect">
            <a:avLst/>
          </a:prstGeom>
          <a:noFill/>
          <a:ln w="9525">
            <a:noFill/>
            <a:miter lim="800000"/>
            <a:headEnd/>
            <a:tailEnd/>
          </a:ln>
        </p:spPr>
      </p:pic>
      <p:pic>
        <p:nvPicPr>
          <p:cNvPr id="17413" name="Picture 6" descr="Snacks"/>
          <p:cNvPicPr>
            <a:picLocks noChangeAspect="1" noChangeArrowheads="1"/>
          </p:cNvPicPr>
          <p:nvPr/>
        </p:nvPicPr>
        <p:blipFill>
          <a:blip r:embed="rId3" cstate="print"/>
          <a:srcRect/>
          <a:stretch>
            <a:fillRect/>
          </a:stretch>
        </p:blipFill>
        <p:spPr bwMode="auto">
          <a:xfrm>
            <a:off x="5105400" y="2421501"/>
            <a:ext cx="3403600" cy="2898775"/>
          </a:xfrm>
          <a:prstGeom prst="rect">
            <a:avLst/>
          </a:prstGeom>
          <a:noFill/>
          <a:ln w="9525">
            <a:noFill/>
            <a:miter lim="800000"/>
            <a:headEnd/>
            <a:tailEnd/>
          </a:ln>
        </p:spPr>
      </p:pic>
      <p:sp>
        <p:nvSpPr>
          <p:cNvPr id="7" name="Rectangle 7"/>
          <p:cNvSpPr>
            <a:spLocks noChangeArrowheads="1"/>
          </p:cNvSpPr>
          <p:nvPr/>
        </p:nvSpPr>
        <p:spPr bwMode="auto">
          <a:xfrm>
            <a:off x="685800" y="5373216"/>
            <a:ext cx="3200400" cy="1323975"/>
          </a:xfrm>
          <a:prstGeom prst="rect">
            <a:avLst/>
          </a:prstGeom>
          <a:noFill/>
          <a:ln w="9525">
            <a:noFill/>
            <a:miter lim="800000"/>
            <a:headEnd/>
            <a:tailEnd/>
          </a:ln>
        </p:spPr>
        <p:txBody>
          <a:bodyPr>
            <a:spAutoFit/>
          </a:bodyPr>
          <a:lstStyle/>
          <a:p>
            <a:r>
              <a:rPr lang="en-US" sz="2000" b="1" dirty="0">
                <a:solidFill>
                  <a:schemeClr val="accent2"/>
                </a:solidFill>
                <a:latin typeface="Calibri" pitchFamily="34" charset="0"/>
              </a:rPr>
              <a:t>2 200 kJ</a:t>
            </a:r>
          </a:p>
          <a:p>
            <a:r>
              <a:rPr lang="en-US" sz="2000" b="1" dirty="0">
                <a:solidFill>
                  <a:schemeClr val="accent2"/>
                </a:solidFill>
                <a:latin typeface="Calibri" pitchFamily="34" charset="0"/>
              </a:rPr>
              <a:t>7 g protein</a:t>
            </a:r>
          </a:p>
          <a:p>
            <a:r>
              <a:rPr lang="en-US" sz="2000" b="1" dirty="0">
                <a:solidFill>
                  <a:schemeClr val="accent2"/>
                </a:solidFill>
                <a:latin typeface="Calibri" pitchFamily="34" charset="0"/>
              </a:rPr>
              <a:t>33 g fat</a:t>
            </a:r>
          </a:p>
          <a:p>
            <a:r>
              <a:rPr lang="en-US" sz="2000" b="1" dirty="0">
                <a:solidFill>
                  <a:schemeClr val="accent2"/>
                </a:solidFill>
                <a:latin typeface="Calibri" pitchFamily="34" charset="0"/>
              </a:rPr>
              <a:t>50 g carbohydrate</a:t>
            </a:r>
            <a:endParaRPr lang="en-AU" sz="2000" b="1" dirty="0">
              <a:solidFill>
                <a:schemeClr val="accent2"/>
              </a:solidFill>
              <a:latin typeface="Calibri" pitchFamily="34" charset="0"/>
            </a:endParaRPr>
          </a:p>
        </p:txBody>
      </p:sp>
      <p:sp>
        <p:nvSpPr>
          <p:cNvPr id="8" name="Rectangle 8"/>
          <p:cNvSpPr>
            <a:spLocks noChangeArrowheads="1"/>
          </p:cNvSpPr>
          <p:nvPr/>
        </p:nvSpPr>
        <p:spPr bwMode="auto">
          <a:xfrm>
            <a:off x="5105400" y="5373216"/>
            <a:ext cx="4572000" cy="1323975"/>
          </a:xfrm>
          <a:prstGeom prst="rect">
            <a:avLst/>
          </a:prstGeom>
          <a:noFill/>
          <a:ln w="9525">
            <a:noFill/>
            <a:miter lim="800000"/>
            <a:headEnd/>
            <a:tailEnd/>
          </a:ln>
        </p:spPr>
        <p:txBody>
          <a:bodyPr>
            <a:spAutoFit/>
          </a:bodyPr>
          <a:lstStyle/>
          <a:p>
            <a:r>
              <a:rPr lang="en-US" sz="2000" b="1" dirty="0">
                <a:solidFill>
                  <a:schemeClr val="accent2"/>
                </a:solidFill>
                <a:latin typeface="Calibri" pitchFamily="34" charset="0"/>
              </a:rPr>
              <a:t>2 200 kJ</a:t>
            </a:r>
          </a:p>
          <a:p>
            <a:r>
              <a:rPr lang="en-US" sz="2000" b="1" dirty="0">
                <a:solidFill>
                  <a:schemeClr val="accent2"/>
                </a:solidFill>
                <a:latin typeface="Calibri" pitchFamily="34" charset="0"/>
              </a:rPr>
              <a:t>25 g protein</a:t>
            </a:r>
          </a:p>
          <a:p>
            <a:r>
              <a:rPr lang="en-US" sz="2000" b="1" dirty="0">
                <a:solidFill>
                  <a:schemeClr val="accent2"/>
                </a:solidFill>
                <a:latin typeface="Calibri" pitchFamily="34" charset="0"/>
              </a:rPr>
              <a:t>5 g fat</a:t>
            </a:r>
          </a:p>
          <a:p>
            <a:r>
              <a:rPr lang="en-US" sz="2000" b="1" dirty="0">
                <a:solidFill>
                  <a:schemeClr val="accent2"/>
                </a:solidFill>
                <a:latin typeface="Calibri" pitchFamily="34" charset="0"/>
              </a:rPr>
              <a:t>95 g carbohydrate</a:t>
            </a:r>
            <a:endParaRPr lang="en-AU" sz="2000" b="1" dirty="0">
              <a:solidFill>
                <a:schemeClr val="accent2"/>
              </a:solidFill>
              <a:latin typeface="Calibri" pitchFamily="34" charset="0"/>
            </a:endParaRPr>
          </a:p>
        </p:txBody>
      </p:sp>
    </p:spTree>
    <p:extLst>
      <p:ext uri="{BB962C8B-B14F-4D97-AF65-F5344CB8AC3E}">
        <p14:creationId xmlns:p14="http://schemas.microsoft.com/office/powerpoint/2010/main" val="355493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8">
                                            <p:txEl>
                                              <p:pRg st="0" end="0"/>
                                            </p:txEl>
                                          </p:spTgt>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p:cTn id="21"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8">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8">
                                            <p:txEl>
                                              <p:pRg st="1" end="1"/>
                                            </p:txEl>
                                          </p:spTgt>
                                        </p:tgtEl>
                                      </p:cBhvr>
                                    </p:animEffect>
                                  </p:childTnLst>
                                </p:cTn>
                              </p:par>
                              <p:par>
                                <p:cTn id="25" presetID="49" presetClass="entr" presetSubtype="0" decel="100000" fill="hold" grpId="0" nodeType="withEffect">
                                  <p:stCondLst>
                                    <p:cond delay="0"/>
                                  </p:stCondLst>
                                  <p:iterate type="lt">
                                    <p:tmPct val="0"/>
                                  </p:iterate>
                                  <p:childTnLst>
                                    <p:set>
                                      <p:cBhvr>
                                        <p:cTn id="26" dur="1" fill="hold">
                                          <p:stCondLst>
                                            <p:cond delay="0"/>
                                          </p:stCondLst>
                                        </p:cTn>
                                        <p:tgtEl>
                                          <p:spTgt spid="8">
                                            <p:txEl>
                                              <p:pRg st="2" end="2"/>
                                            </p:txEl>
                                          </p:spTgt>
                                        </p:tgtEl>
                                        <p:attrNameLst>
                                          <p:attrName>style.visibility</p:attrName>
                                        </p:attrNameLst>
                                      </p:cBhvr>
                                      <p:to>
                                        <p:strVal val="visible"/>
                                      </p:to>
                                    </p:set>
                                    <p:anim calcmode="lin" valueType="num">
                                      <p:cBhvr>
                                        <p:cTn id="2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8">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8">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8">
                                            <p:txEl>
                                              <p:pRg st="2" end="2"/>
                                            </p:txEl>
                                          </p:spTgt>
                                        </p:tgtEl>
                                      </p:cBhvr>
                                    </p:animEffect>
                                  </p:childTnLst>
                                </p:cTn>
                              </p:par>
                              <p:par>
                                <p:cTn id="31" presetID="49" presetClass="entr" presetSubtype="0" decel="100000" fill="hold" grpId="0" nodeType="with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 calcmode="lin" valueType="num">
                                      <p:cBhvr>
                                        <p:cTn id="33"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8">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8">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8">
                                            <p:txEl>
                                              <p:pRg st="3" end="3"/>
                                            </p:txEl>
                                          </p:spTgt>
                                        </p:tgtEl>
                                      </p:cBhvr>
                                    </p:animEffect>
                                  </p:childTnLst>
                                </p:cTn>
                              </p:par>
                            </p:childTnLst>
                          </p:cTn>
                        </p:par>
                        <p:par>
                          <p:cTn id="37" fill="hold">
                            <p:stCondLst>
                              <p:cond delay="500"/>
                            </p:stCondLst>
                            <p:childTnLst>
                              <p:par>
                                <p:cTn id="38" presetID="6" presetClass="emph" presetSubtype="0" fill="hold" nodeType="afterEffect">
                                  <p:stCondLst>
                                    <p:cond delay="0"/>
                                  </p:stCondLst>
                                  <p:childTnLst>
                                    <p:animScale>
                                      <p:cBhvr>
                                        <p:cTn id="39" dur="2000" fill="hold"/>
                                        <p:tgtEl>
                                          <p:spTgt spid="8">
                                            <p:txEl>
                                              <p:pRg st="1" end="1"/>
                                            </p:txEl>
                                          </p:spTgt>
                                        </p:tgtEl>
                                      </p:cBhvr>
                                      <p:by x="150000" y="150000"/>
                                    </p:animScale>
                                  </p:childTnLst>
                                </p:cTn>
                              </p:par>
                              <p:par>
                                <p:cTn id="40" presetID="6" presetClass="emph" presetSubtype="0" fill="hold" nodeType="withEffect">
                                  <p:stCondLst>
                                    <p:cond delay="0"/>
                                  </p:stCondLst>
                                  <p:childTnLst>
                                    <p:animScale>
                                      <p:cBhvr>
                                        <p:cTn id="41" dur="2000" fill="hold"/>
                                        <p:tgtEl>
                                          <p:spTgt spid="8">
                                            <p:txEl>
                                              <p:pRg st="3" end="3"/>
                                            </p:txEl>
                                          </p:spTgt>
                                        </p:tgtEl>
                                      </p:cBhvr>
                                      <p:by x="150000" y="150000"/>
                                    </p:animScale>
                                  </p:childTnLst>
                                </p:cTn>
                              </p:par>
                            </p:childTnLst>
                          </p:cTn>
                        </p:par>
                        <p:par>
                          <p:cTn id="42" fill="hold">
                            <p:stCondLst>
                              <p:cond delay="2500"/>
                            </p:stCondLst>
                            <p:childTnLst>
                              <p:par>
                                <p:cTn id="43" presetID="8" presetClass="emph" presetSubtype="0" fill="hold" nodeType="afterEffect">
                                  <p:stCondLst>
                                    <p:cond delay="0"/>
                                  </p:stCondLst>
                                  <p:iterate type="lt">
                                    <p:tmPct val="0"/>
                                  </p:iterate>
                                  <p:childTnLst>
                                    <p:animRot by="21600000">
                                      <p:cBhvr>
                                        <p:cTn id="44" dur="2000" fill="hold"/>
                                        <p:tgtEl>
                                          <p:spTgt spid="8">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Grp="1" noChangeArrowheads="1"/>
          </p:cNvSpPr>
          <p:nvPr>
            <p:ph type="title"/>
          </p:nvPr>
        </p:nvSpPr>
        <p:spPr>
          <a:xfrm>
            <a:off x="447955" y="1860425"/>
            <a:ext cx="8064896" cy="1296144"/>
          </a:xfrm>
        </p:spPr>
        <p:style>
          <a:lnRef idx="2">
            <a:schemeClr val="accent1"/>
          </a:lnRef>
          <a:fillRef idx="1">
            <a:schemeClr val="lt1"/>
          </a:fillRef>
          <a:effectRef idx="0">
            <a:schemeClr val="accent1"/>
          </a:effectRef>
          <a:fontRef idx="minor">
            <a:schemeClr val="dk1"/>
          </a:fontRef>
        </p:style>
        <p:txBody>
          <a:bodyPr>
            <a:noAutofit/>
          </a:bodyPr>
          <a:lstStyle/>
          <a:p>
            <a:pPr eaLnBrk="1" hangingPunct="1"/>
            <a:r>
              <a:rPr lang="en-US" b="1" dirty="0">
                <a:solidFill>
                  <a:schemeClr val="tx1"/>
                </a:solidFill>
                <a:latin typeface="Century Gothic" panose="020B0502020202020204" pitchFamily="34" charset="0"/>
                <a:ea typeface="+mj-ea"/>
                <a:cs typeface="+mj-cs"/>
              </a:rPr>
              <a:t>Protein foods = muscle foods</a:t>
            </a:r>
          </a:p>
        </p:txBody>
      </p:sp>
      <p:pic>
        <p:nvPicPr>
          <p:cNvPr id="8"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955" y="3538648"/>
            <a:ext cx="4536504" cy="328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3277381"/>
            <a:ext cx="2232248" cy="166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5182793"/>
            <a:ext cx="2242862" cy="155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24068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307986" y="1653153"/>
            <a:ext cx="8229600" cy="1066800"/>
          </a:xfrm>
          <a:noFill/>
        </p:spPr>
        <p:txBody>
          <a:bodyPr/>
          <a:lstStyle/>
          <a:p>
            <a:pPr algn="ctr" eaLnBrk="1" hangingPunct="1"/>
            <a:r>
              <a:rPr lang="en-AU" b="1" dirty="0"/>
              <a:t>Where do you find protein?</a:t>
            </a:r>
          </a:p>
        </p:txBody>
      </p:sp>
      <p:sp>
        <p:nvSpPr>
          <p:cNvPr id="15363" name="Rectangle 2"/>
          <p:cNvSpPr>
            <a:spLocks noGrp="1" noChangeArrowheads="1"/>
          </p:cNvSpPr>
          <p:nvPr>
            <p:ph idx="1"/>
          </p:nvPr>
        </p:nvSpPr>
        <p:spPr>
          <a:xfrm>
            <a:off x="323528" y="2753112"/>
            <a:ext cx="4114800" cy="3744913"/>
          </a:xfrm>
        </p:spPr>
        <p:txBody>
          <a:bodyPr/>
          <a:lstStyle/>
          <a:p>
            <a:pPr eaLnBrk="1" hangingPunct="1">
              <a:lnSpc>
                <a:spcPct val="90000"/>
              </a:lnSpc>
              <a:buFont typeface="Wingdings" pitchFamily="2" charset="2"/>
              <a:buNone/>
            </a:pPr>
            <a:r>
              <a:rPr lang="en-AU" sz="2800" b="1" dirty="0">
                <a:latin typeface="+mj-lt"/>
              </a:rPr>
              <a:t>Animal Sources</a:t>
            </a:r>
            <a:endParaRPr lang="en-AU" sz="2800" b="1" dirty="0">
              <a:solidFill>
                <a:srgbClr val="E41F31"/>
              </a:solidFill>
              <a:latin typeface="+mj-lt"/>
            </a:endParaRPr>
          </a:p>
          <a:p>
            <a:pPr eaLnBrk="1" hangingPunct="1">
              <a:lnSpc>
                <a:spcPct val="90000"/>
              </a:lnSpc>
              <a:buFont typeface="Wingdings" pitchFamily="2" charset="2"/>
              <a:buNone/>
            </a:pPr>
            <a:endParaRPr lang="en-AU" sz="2100" dirty="0">
              <a:latin typeface="+mj-lt"/>
            </a:endParaRPr>
          </a:p>
          <a:p>
            <a:pPr eaLnBrk="1" hangingPunct="1">
              <a:lnSpc>
                <a:spcPct val="90000"/>
              </a:lnSpc>
              <a:buFont typeface="Wingdings" pitchFamily="2" charset="2"/>
              <a:buNone/>
            </a:pPr>
            <a:r>
              <a:rPr lang="en-AU" sz="2100" dirty="0">
                <a:latin typeface="+mj-lt"/>
              </a:rPr>
              <a:t>2 small eggs</a:t>
            </a:r>
          </a:p>
          <a:p>
            <a:pPr eaLnBrk="1" hangingPunct="1">
              <a:lnSpc>
                <a:spcPct val="90000"/>
              </a:lnSpc>
              <a:buFont typeface="Wingdings" pitchFamily="2" charset="2"/>
              <a:buNone/>
            </a:pPr>
            <a:r>
              <a:rPr lang="en-AU" sz="2100" dirty="0">
                <a:latin typeface="+mj-lt"/>
              </a:rPr>
              <a:t>1 cup low fat milk</a:t>
            </a:r>
          </a:p>
          <a:p>
            <a:pPr eaLnBrk="1" hangingPunct="1">
              <a:lnSpc>
                <a:spcPct val="90000"/>
              </a:lnSpc>
              <a:buFont typeface="Wingdings" pitchFamily="2" charset="2"/>
              <a:buNone/>
            </a:pPr>
            <a:r>
              <a:rPr lang="en-AU" sz="2100" dirty="0">
                <a:latin typeface="+mj-lt"/>
              </a:rPr>
              <a:t>35g lean beef, lamb or pork</a:t>
            </a:r>
          </a:p>
          <a:p>
            <a:pPr eaLnBrk="1" hangingPunct="1">
              <a:lnSpc>
                <a:spcPct val="90000"/>
              </a:lnSpc>
              <a:buFont typeface="Wingdings" pitchFamily="2" charset="2"/>
              <a:buNone/>
            </a:pPr>
            <a:r>
              <a:rPr lang="en-AU" sz="2100" dirty="0">
                <a:latin typeface="+mj-lt"/>
              </a:rPr>
              <a:t>40g lean chicken</a:t>
            </a:r>
          </a:p>
          <a:p>
            <a:pPr eaLnBrk="1" hangingPunct="1">
              <a:lnSpc>
                <a:spcPct val="90000"/>
              </a:lnSpc>
              <a:buFont typeface="Wingdings" pitchFamily="2" charset="2"/>
              <a:buNone/>
            </a:pPr>
            <a:r>
              <a:rPr lang="en-AU" sz="2100" dirty="0">
                <a:latin typeface="+mj-lt"/>
              </a:rPr>
              <a:t>200g reduced fat yoghurt</a:t>
            </a:r>
          </a:p>
          <a:p>
            <a:pPr eaLnBrk="1" hangingPunct="1">
              <a:lnSpc>
                <a:spcPct val="90000"/>
              </a:lnSpc>
              <a:buFont typeface="Wingdings" pitchFamily="2" charset="2"/>
              <a:buNone/>
            </a:pPr>
            <a:r>
              <a:rPr lang="en-AU" sz="2100" dirty="0">
                <a:latin typeface="+mj-lt"/>
              </a:rPr>
              <a:t>50g grilled fish</a:t>
            </a:r>
          </a:p>
          <a:p>
            <a:pPr eaLnBrk="1" hangingPunct="1">
              <a:lnSpc>
                <a:spcPct val="90000"/>
              </a:lnSpc>
              <a:buFont typeface="Wingdings" pitchFamily="2" charset="2"/>
              <a:buNone/>
            </a:pPr>
            <a:r>
              <a:rPr lang="en-AU" sz="2100" dirty="0">
                <a:latin typeface="+mj-lt"/>
              </a:rPr>
              <a:t>30g reduced fat cheese</a:t>
            </a:r>
          </a:p>
          <a:p>
            <a:pPr eaLnBrk="1" hangingPunct="1">
              <a:lnSpc>
                <a:spcPct val="90000"/>
              </a:lnSpc>
            </a:pPr>
            <a:endParaRPr lang="en-AU" sz="2100" dirty="0"/>
          </a:p>
        </p:txBody>
      </p:sp>
      <p:sp>
        <p:nvSpPr>
          <p:cNvPr id="2" name="Rectangle 3"/>
          <p:cNvSpPr>
            <a:spLocks noChangeArrowheads="1"/>
          </p:cNvSpPr>
          <p:nvPr/>
        </p:nvSpPr>
        <p:spPr bwMode="auto">
          <a:xfrm>
            <a:off x="4716016" y="2753112"/>
            <a:ext cx="4176713" cy="3960813"/>
          </a:xfrm>
          <a:prstGeom prst="rect">
            <a:avLst/>
          </a:prstGeom>
          <a:noFill/>
          <a:ln w="9525">
            <a:noFill/>
            <a:miter lim="800000"/>
            <a:headEnd/>
            <a:tailEnd/>
          </a:ln>
        </p:spPr>
        <p:txBody>
          <a:bodyPr/>
          <a:lstStyle/>
          <a:p>
            <a:pPr marL="342900" indent="-342900">
              <a:lnSpc>
                <a:spcPct val="90000"/>
              </a:lnSpc>
              <a:spcBef>
                <a:spcPct val="20000"/>
              </a:spcBef>
              <a:buClr>
                <a:schemeClr val="tx2"/>
              </a:buClr>
              <a:buSzPct val="70000"/>
              <a:buFont typeface="Wingdings" pitchFamily="2" charset="2"/>
              <a:buNone/>
            </a:pPr>
            <a:r>
              <a:rPr lang="en-AU" sz="2800" b="1" dirty="0">
                <a:latin typeface="+mj-lt"/>
              </a:rPr>
              <a:t>Plant Sources</a:t>
            </a:r>
          </a:p>
          <a:p>
            <a:pPr marL="342900" indent="-342900" algn="ctr">
              <a:lnSpc>
                <a:spcPct val="90000"/>
              </a:lnSpc>
              <a:spcBef>
                <a:spcPct val="20000"/>
              </a:spcBef>
              <a:buClr>
                <a:schemeClr val="tx2"/>
              </a:buClr>
              <a:buSzPct val="70000"/>
              <a:buFont typeface="Wingdings" pitchFamily="2" charset="2"/>
              <a:buNone/>
            </a:pPr>
            <a:endParaRPr lang="en-AU" sz="2100" b="1" dirty="0">
              <a:solidFill>
                <a:srgbClr val="E41F31"/>
              </a:solidFill>
              <a:latin typeface="+mj-lt"/>
            </a:endParaRPr>
          </a:p>
          <a:p>
            <a:pPr marL="342900" indent="-342900">
              <a:spcBef>
                <a:spcPct val="20000"/>
              </a:spcBef>
              <a:buClr>
                <a:schemeClr val="tx2"/>
              </a:buClr>
              <a:buSzPct val="70000"/>
              <a:buFont typeface="Wingdings" pitchFamily="2" charset="2"/>
              <a:buNone/>
            </a:pPr>
            <a:r>
              <a:rPr lang="en-AU" sz="2100" dirty="0">
                <a:latin typeface="+mj-lt"/>
              </a:rPr>
              <a:t>4 slices wholemeal bread</a:t>
            </a:r>
          </a:p>
          <a:p>
            <a:pPr marL="342900" indent="-342900">
              <a:spcBef>
                <a:spcPct val="20000"/>
              </a:spcBef>
              <a:buClr>
                <a:schemeClr val="tx2"/>
              </a:buClr>
              <a:buSzPct val="70000"/>
              <a:buFont typeface="Wingdings" pitchFamily="2" charset="2"/>
              <a:buNone/>
            </a:pPr>
            <a:r>
              <a:rPr lang="en-AU" sz="2100" dirty="0">
                <a:latin typeface="+mj-lt"/>
              </a:rPr>
              <a:t>3 cups wholegrain cereal</a:t>
            </a:r>
          </a:p>
          <a:p>
            <a:pPr marL="342900" indent="-342900">
              <a:spcBef>
                <a:spcPct val="20000"/>
              </a:spcBef>
              <a:buClr>
                <a:schemeClr val="tx2"/>
              </a:buClr>
              <a:buSzPct val="70000"/>
              <a:buFont typeface="Wingdings" pitchFamily="2" charset="2"/>
              <a:buNone/>
            </a:pPr>
            <a:r>
              <a:rPr lang="en-AU" sz="2100" dirty="0">
                <a:latin typeface="+mj-lt"/>
              </a:rPr>
              <a:t>2 cups cooked pasta</a:t>
            </a:r>
          </a:p>
          <a:p>
            <a:pPr marL="342900" indent="-342900">
              <a:spcBef>
                <a:spcPct val="20000"/>
              </a:spcBef>
              <a:buClr>
                <a:schemeClr val="tx2"/>
              </a:buClr>
              <a:buSzPct val="70000"/>
              <a:buFont typeface="Wingdings" pitchFamily="2" charset="2"/>
              <a:buNone/>
            </a:pPr>
            <a:r>
              <a:rPr lang="en-AU" sz="2100" dirty="0">
                <a:latin typeface="+mj-lt"/>
              </a:rPr>
              <a:t>3 cups cooked rice</a:t>
            </a:r>
          </a:p>
          <a:p>
            <a:pPr marL="342900" indent="-342900">
              <a:spcBef>
                <a:spcPct val="20000"/>
              </a:spcBef>
              <a:buClr>
                <a:schemeClr val="tx2"/>
              </a:buClr>
              <a:buSzPct val="70000"/>
              <a:buFont typeface="Wingdings" pitchFamily="2" charset="2"/>
              <a:buNone/>
            </a:pPr>
            <a:r>
              <a:rPr lang="en-AU" sz="2100" dirty="0">
                <a:latin typeface="+mj-lt"/>
              </a:rPr>
              <a:t>200g baked beans</a:t>
            </a:r>
          </a:p>
          <a:p>
            <a:pPr marL="342900" indent="-342900">
              <a:spcBef>
                <a:spcPct val="20000"/>
              </a:spcBef>
              <a:buClr>
                <a:schemeClr val="tx2"/>
              </a:buClr>
              <a:buSzPct val="70000"/>
              <a:buFont typeface="Wingdings" pitchFamily="2" charset="2"/>
              <a:buNone/>
            </a:pPr>
            <a:r>
              <a:rPr lang="en-AU" sz="2100" dirty="0">
                <a:latin typeface="+mj-lt"/>
              </a:rPr>
              <a:t>60g nuts or seeds</a:t>
            </a:r>
          </a:p>
          <a:p>
            <a:pPr marL="342900" indent="-342900">
              <a:spcBef>
                <a:spcPct val="20000"/>
              </a:spcBef>
              <a:buClr>
                <a:schemeClr val="tx2"/>
              </a:buClr>
              <a:buSzPct val="70000"/>
              <a:buFont typeface="Wingdings" pitchFamily="2" charset="2"/>
              <a:buNone/>
            </a:pPr>
            <a:r>
              <a:rPr lang="en-AU" sz="2100" dirty="0">
                <a:latin typeface="+mj-lt"/>
              </a:rPr>
              <a:t>¾ cup lentils or kidney beans</a:t>
            </a:r>
          </a:p>
        </p:txBody>
      </p:sp>
      <p:sp>
        <p:nvSpPr>
          <p:cNvPr id="84998" name="Text Box 6"/>
          <p:cNvSpPr txBox="1">
            <a:spLocks noChangeArrowheads="1"/>
          </p:cNvSpPr>
          <p:nvPr/>
        </p:nvSpPr>
        <p:spPr bwMode="auto">
          <a:xfrm>
            <a:off x="2555776" y="6237312"/>
            <a:ext cx="3024336" cy="477054"/>
          </a:xfrm>
          <a:prstGeom prst="rect">
            <a:avLst/>
          </a:prstGeom>
          <a:solidFill>
            <a:schemeClr val="hlink">
              <a:alpha val="79999"/>
            </a:schemeClr>
          </a:solidFill>
          <a:ln w="9525">
            <a:solidFill>
              <a:schemeClr val="tx1"/>
            </a:solidFill>
            <a:miter lim="800000"/>
            <a:headEnd/>
            <a:tailEnd/>
          </a:ln>
        </p:spPr>
        <p:txBody>
          <a:bodyPr wrap="square">
            <a:spAutoFit/>
          </a:bodyPr>
          <a:lstStyle/>
          <a:p>
            <a:pPr algn="ctr" eaLnBrk="0" hangingPunct="0">
              <a:spcBef>
                <a:spcPct val="50000"/>
              </a:spcBef>
            </a:pPr>
            <a:r>
              <a:rPr lang="en-AU" sz="2500" b="1" dirty="0">
                <a:latin typeface="Helvetica" pitchFamily="34" charset="0"/>
              </a:rPr>
              <a:t>~ 10g protein</a:t>
            </a:r>
          </a:p>
        </p:txBody>
      </p:sp>
    </p:spTree>
    <p:extLst>
      <p:ext uri="{BB962C8B-B14F-4D97-AF65-F5344CB8AC3E}">
        <p14:creationId xmlns:p14="http://schemas.microsoft.com/office/powerpoint/2010/main" val="42541035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84998"/>
                                        </p:tgtEl>
                                        <p:attrNameLst>
                                          <p:attrName>style.visibility</p:attrName>
                                        </p:attrNameLst>
                                      </p:cBhvr>
                                      <p:to>
                                        <p:strVal val="visible"/>
                                      </p:to>
                                    </p:set>
                                    <p:anim calcmode="lin" valueType="num">
                                      <p:cBhvr additive="base">
                                        <p:cTn id="7" dur="2000" fill="hold"/>
                                        <p:tgtEl>
                                          <p:spTgt spid="84998"/>
                                        </p:tgtEl>
                                        <p:attrNameLst>
                                          <p:attrName>ppt_x</p:attrName>
                                        </p:attrNameLst>
                                      </p:cBhvr>
                                      <p:tavLst>
                                        <p:tav tm="0">
                                          <p:val>
                                            <p:strVal val="0-#ppt_w/2"/>
                                          </p:val>
                                        </p:tav>
                                        <p:tav tm="100000">
                                          <p:val>
                                            <p:strVal val="#ppt_x"/>
                                          </p:val>
                                        </p:tav>
                                      </p:tavLst>
                                    </p:anim>
                                    <p:anim calcmode="lin" valueType="num">
                                      <p:cBhvr additive="base">
                                        <p:cTn id="8" dur="2000" fill="hold"/>
                                        <p:tgtEl>
                                          <p:spTgt spid="8499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565192"/>
            <a:ext cx="7556313" cy="1116106"/>
          </a:xfrm>
        </p:spPr>
        <p:txBody>
          <a:bodyPr>
            <a:normAutofit fontScale="90000"/>
          </a:bodyPr>
          <a:lstStyle/>
          <a:p>
            <a:r>
              <a:rPr lang="en-AU" b="1" dirty="0"/>
              <a:t>How much protein does any athlete need?</a:t>
            </a:r>
          </a:p>
        </p:txBody>
      </p:sp>
      <p:sp>
        <p:nvSpPr>
          <p:cNvPr id="3" name="Content Placeholder 2"/>
          <p:cNvSpPr>
            <a:spLocks noGrp="1"/>
          </p:cNvSpPr>
          <p:nvPr>
            <p:ph sz="quarter" idx="2"/>
          </p:nvPr>
        </p:nvSpPr>
        <p:spPr>
          <a:xfrm>
            <a:off x="557749" y="3966293"/>
            <a:ext cx="3657600" cy="3856899"/>
          </a:xfrm>
        </p:spPr>
        <p:txBody>
          <a:bodyPr>
            <a:noAutofit/>
          </a:bodyPr>
          <a:lstStyle/>
          <a:p>
            <a:pPr marL="0" indent="0" algn="ctr">
              <a:buNone/>
            </a:pPr>
            <a:r>
              <a:rPr lang="en-AU" sz="4000" b="1" dirty="0"/>
              <a:t>BUT!</a:t>
            </a:r>
            <a:r>
              <a:rPr lang="en-AU" sz="2800" dirty="0"/>
              <a:t/>
            </a:r>
            <a:br>
              <a:rPr lang="en-AU" sz="2800" dirty="0"/>
            </a:br>
            <a:endParaRPr lang="en-AU" sz="2800" dirty="0"/>
          </a:p>
          <a:p>
            <a:pPr marL="0" indent="0" algn="ctr">
              <a:buNone/>
            </a:pPr>
            <a:r>
              <a:rPr lang="en-AU" sz="2800" dirty="0"/>
              <a:t>You must take into account the amount of exercise and its intensity</a:t>
            </a:r>
          </a:p>
        </p:txBody>
      </p:sp>
      <p:graphicFrame>
        <p:nvGraphicFramePr>
          <p:cNvPr id="4" name="Table 3"/>
          <p:cNvGraphicFramePr>
            <a:graphicFrameLocks noGrp="1"/>
          </p:cNvGraphicFramePr>
          <p:nvPr>
            <p:extLst>
              <p:ext uri="{D42A27DB-BD31-4B8C-83A1-F6EECF244321}">
                <p14:modId xmlns:p14="http://schemas.microsoft.com/office/powerpoint/2010/main" val="2606492687"/>
              </p:ext>
            </p:extLst>
          </p:nvPr>
        </p:nvGraphicFramePr>
        <p:xfrm>
          <a:off x="4788024" y="3297515"/>
          <a:ext cx="4151784" cy="2887558"/>
        </p:xfrm>
        <a:graphic>
          <a:graphicData uri="http://schemas.openxmlformats.org/drawingml/2006/table">
            <a:tbl>
              <a:tblPr firstRow="1" bandRow="1">
                <a:tableStyleId>{10A1B5D5-9B99-4C35-A422-299274C87663}</a:tableStyleId>
              </a:tblPr>
              <a:tblGrid>
                <a:gridCol w="4151784">
                  <a:extLst>
                    <a:ext uri="{9D8B030D-6E8A-4147-A177-3AD203B41FA5}">
                      <a16:colId xmlns:a16="http://schemas.microsoft.com/office/drawing/2014/main" xmlns="" val="20000"/>
                    </a:ext>
                  </a:extLst>
                </a:gridCol>
              </a:tblGrid>
              <a:tr h="429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One serve is equal to:</a:t>
                      </a:r>
                    </a:p>
                  </a:txBody>
                  <a:tcPr/>
                </a:tc>
                <a:extLst>
                  <a:ext uri="{0D108BD9-81ED-4DB2-BD59-A6C34878D82A}">
                    <a16:rowId xmlns:a16="http://schemas.microsoft.com/office/drawing/2014/main" xmlns="" val="10000"/>
                  </a:ext>
                </a:extLst>
              </a:tr>
              <a:tr h="429311">
                <a:tc>
                  <a:txBody>
                    <a:bodyPr/>
                    <a:lstStyle/>
                    <a:p>
                      <a:r>
                        <a:rPr lang="en-AU" dirty="0"/>
                        <a:t>65-100g  cooked meat or chicken </a:t>
                      </a:r>
                    </a:p>
                  </a:txBody>
                  <a:tcPr/>
                </a:tc>
                <a:extLst>
                  <a:ext uri="{0D108BD9-81ED-4DB2-BD59-A6C34878D82A}">
                    <a16:rowId xmlns:a16="http://schemas.microsoft.com/office/drawing/2014/main" xmlns="" val="10001"/>
                  </a:ext>
                </a:extLst>
              </a:tr>
              <a:tr h="429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80-120g cooked fish </a:t>
                      </a:r>
                    </a:p>
                  </a:txBody>
                  <a:tcPr/>
                </a:tc>
                <a:extLst>
                  <a:ext uri="{0D108BD9-81ED-4DB2-BD59-A6C34878D82A}">
                    <a16:rowId xmlns:a16="http://schemas.microsoft.com/office/drawing/2014/main" xmlns="" val="10002"/>
                  </a:ext>
                </a:extLst>
              </a:tr>
              <a:tr h="429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2 eggs</a:t>
                      </a:r>
                    </a:p>
                  </a:txBody>
                  <a:tcPr/>
                </a:tc>
                <a:extLst>
                  <a:ext uri="{0D108BD9-81ED-4DB2-BD59-A6C34878D82A}">
                    <a16:rowId xmlns:a16="http://schemas.microsoft.com/office/drawing/2014/main" xmlns="" val="10003"/>
                  </a:ext>
                </a:extLst>
              </a:tr>
              <a:tr h="7410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1/3 cup cooked beans, lentils or chick peas</a:t>
                      </a:r>
                    </a:p>
                  </a:txBody>
                  <a:tcPr/>
                </a:tc>
                <a:extLst>
                  <a:ext uri="{0D108BD9-81ED-4DB2-BD59-A6C34878D82A}">
                    <a16:rowId xmlns:a16="http://schemas.microsoft.com/office/drawing/2014/main" xmlns="" val="10004"/>
                  </a:ext>
                </a:extLst>
              </a:tr>
              <a:tr h="429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1/3 cup almonds</a:t>
                      </a:r>
                    </a:p>
                  </a:txBody>
                  <a:tcPr/>
                </a:tc>
                <a:extLst>
                  <a:ext uri="{0D108BD9-81ED-4DB2-BD59-A6C34878D82A}">
                    <a16:rowId xmlns:a16="http://schemas.microsoft.com/office/drawing/2014/main" xmlns="" val="10005"/>
                  </a:ext>
                </a:extLst>
              </a:tr>
            </a:tbl>
          </a:graphicData>
        </a:graphic>
      </p:graphicFrame>
      <p:sp>
        <p:nvSpPr>
          <p:cNvPr id="8" name="Text Placeholder 7"/>
          <p:cNvSpPr>
            <a:spLocks noGrp="1"/>
          </p:cNvSpPr>
          <p:nvPr>
            <p:ph type="body" idx="1"/>
          </p:nvPr>
        </p:nvSpPr>
        <p:spPr>
          <a:xfrm>
            <a:off x="-96879" y="2628737"/>
            <a:ext cx="4966857" cy="1337556"/>
          </a:xfrm>
        </p:spPr>
        <p:txBody>
          <a:bodyPr/>
          <a:lstStyle/>
          <a:p>
            <a:pPr algn="ctr"/>
            <a:r>
              <a:rPr lang="en-AU" sz="3600" dirty="0">
                <a:solidFill>
                  <a:srgbClr val="FF0000"/>
                </a:solidFill>
              </a:rPr>
              <a:t>Minimum 1-2 serves per day</a:t>
            </a:r>
          </a:p>
        </p:txBody>
      </p:sp>
    </p:spTree>
    <p:extLst>
      <p:ext uri="{BB962C8B-B14F-4D97-AF65-F5344CB8AC3E}">
        <p14:creationId xmlns:p14="http://schemas.microsoft.com/office/powerpoint/2010/main" val="3902770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51520" y="1340768"/>
            <a:ext cx="8784976" cy="1143000"/>
          </a:xfrm>
        </p:spPr>
        <p:style>
          <a:lnRef idx="2">
            <a:schemeClr val="accent1"/>
          </a:lnRef>
          <a:fillRef idx="1">
            <a:schemeClr val="lt1"/>
          </a:fillRef>
          <a:effectRef idx="0">
            <a:schemeClr val="accent1"/>
          </a:effectRef>
          <a:fontRef idx="minor">
            <a:schemeClr val="dk1"/>
          </a:fontRef>
        </p:style>
        <p:txBody>
          <a:bodyPr>
            <a:noAutofit/>
          </a:bodyPr>
          <a:lstStyle/>
          <a:p>
            <a:r>
              <a:rPr lang="en-AU" b="1" dirty="0">
                <a:solidFill>
                  <a:schemeClr val="tx1"/>
                </a:solidFill>
                <a:latin typeface="Century Gothic" panose="020B0502020202020204" pitchFamily="34" charset="0"/>
                <a:ea typeface="+mj-ea"/>
                <a:cs typeface="+mj-cs"/>
              </a:rPr>
              <a:t>Protein for your muscles</a:t>
            </a:r>
          </a:p>
        </p:txBody>
      </p:sp>
      <p:sp>
        <p:nvSpPr>
          <p:cNvPr id="35843" name="Content Placeholder 2"/>
          <p:cNvSpPr>
            <a:spLocks noGrp="1"/>
          </p:cNvSpPr>
          <p:nvPr>
            <p:ph idx="1"/>
          </p:nvPr>
        </p:nvSpPr>
        <p:spPr>
          <a:xfrm>
            <a:off x="395536" y="2708920"/>
            <a:ext cx="8496944" cy="4267200"/>
          </a:xfrm>
        </p:spPr>
        <p:txBody>
          <a:bodyPr>
            <a:normAutofit fontScale="92500"/>
          </a:bodyPr>
          <a:lstStyle/>
          <a:p>
            <a:r>
              <a:rPr lang="en-AU" dirty="0">
                <a:latin typeface="Century Gothic"/>
                <a:cs typeface="Century Gothic"/>
              </a:rPr>
              <a:t>Very important nutrient for growth</a:t>
            </a:r>
          </a:p>
          <a:p>
            <a:r>
              <a:rPr lang="en-AU" dirty="0">
                <a:latin typeface="Century Gothic"/>
                <a:cs typeface="Century Gothic"/>
              </a:rPr>
              <a:t>Helps to maintain, rebuild and repair all of our muscle tissues</a:t>
            </a:r>
          </a:p>
          <a:p>
            <a:r>
              <a:rPr lang="en-AU" dirty="0">
                <a:latin typeface="Century Gothic"/>
                <a:cs typeface="Century Gothic"/>
              </a:rPr>
              <a:t>Children require more protein than adults</a:t>
            </a:r>
          </a:p>
          <a:p>
            <a:r>
              <a:rPr lang="en-AU" dirty="0">
                <a:latin typeface="Century Gothic"/>
                <a:cs typeface="Century Gothic"/>
              </a:rPr>
              <a:t>Athletes require slightly more protein, especially those who are growing (adolescents) or undertaking a strength program</a:t>
            </a:r>
          </a:p>
          <a:p>
            <a:endParaRPr lang="en-AU" dirty="0">
              <a:latin typeface="Century Gothic"/>
              <a:cs typeface="Century Gothic"/>
            </a:endParaRPr>
          </a:p>
        </p:txBody>
      </p:sp>
    </p:spTree>
    <p:extLst>
      <p:ext uri="{BB962C8B-B14F-4D97-AF65-F5344CB8AC3E}">
        <p14:creationId xmlns:p14="http://schemas.microsoft.com/office/powerpoint/2010/main" val="2835152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1520" y="2637245"/>
            <a:ext cx="6364490" cy="403984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Ø"/>
            </a:pPr>
            <a:r>
              <a:rPr lang="en-AU" sz="2600" dirty="0">
                <a:latin typeface="Century Gothic" panose="020B0502020202020204" pitchFamily="34" charset="0"/>
              </a:rPr>
              <a:t>Nutrition- why is it important </a:t>
            </a:r>
          </a:p>
          <a:p>
            <a:pPr>
              <a:lnSpc>
                <a:spcPct val="150000"/>
              </a:lnSpc>
              <a:buFont typeface="Wingdings" panose="05000000000000000000" pitchFamily="2" charset="2"/>
              <a:buChar char="Ø"/>
            </a:pPr>
            <a:r>
              <a:rPr lang="en-AU" sz="2600" dirty="0">
                <a:latin typeface="Century Gothic" panose="020B0502020202020204" pitchFamily="34" charset="0"/>
              </a:rPr>
              <a:t>What are Fuelling foods?</a:t>
            </a:r>
          </a:p>
          <a:p>
            <a:pPr>
              <a:lnSpc>
                <a:spcPct val="150000"/>
              </a:lnSpc>
              <a:buFont typeface="Wingdings" panose="05000000000000000000" pitchFamily="2" charset="2"/>
              <a:buChar char="Ø"/>
            </a:pPr>
            <a:r>
              <a:rPr lang="en-AU" sz="2600" dirty="0">
                <a:latin typeface="Century Gothic" panose="020B0502020202020204" pitchFamily="34" charset="0"/>
              </a:rPr>
              <a:t>What are Muscle repair/building foods?</a:t>
            </a:r>
          </a:p>
          <a:p>
            <a:pPr>
              <a:lnSpc>
                <a:spcPct val="150000"/>
              </a:lnSpc>
              <a:buFont typeface="Wingdings" panose="05000000000000000000" pitchFamily="2" charset="2"/>
              <a:buChar char="Ø"/>
            </a:pPr>
            <a:r>
              <a:rPr lang="en-US" sz="2600">
                <a:latin typeface="Century Gothic" panose="020B0502020202020204" pitchFamily="34" charset="0"/>
              </a:rPr>
              <a:t>The When</a:t>
            </a:r>
            <a:r>
              <a:rPr lang="en-US" sz="2600" dirty="0">
                <a:latin typeface="Century Gothic" panose="020B0502020202020204" pitchFamily="34" charset="0"/>
              </a:rPr>
              <a:t>, What, and Why of fueling</a:t>
            </a:r>
            <a:endParaRPr lang="en-AU" sz="2600" dirty="0">
              <a:latin typeface="Century Gothic" panose="020B0502020202020204" pitchFamily="34" charset="0"/>
            </a:endParaRPr>
          </a:p>
          <a:p>
            <a:pPr>
              <a:lnSpc>
                <a:spcPct val="150000"/>
              </a:lnSpc>
              <a:buFont typeface="Wingdings" panose="05000000000000000000" pitchFamily="2" charset="2"/>
              <a:buChar char="Ø"/>
            </a:pPr>
            <a:r>
              <a:rPr lang="en-AU" sz="2600" dirty="0">
                <a:latin typeface="Century Gothic" panose="020B0502020202020204" pitchFamily="34" charset="0"/>
              </a:rPr>
              <a:t>Dehydration- what is it? </a:t>
            </a:r>
          </a:p>
        </p:txBody>
      </p:sp>
      <p:sp>
        <p:nvSpPr>
          <p:cNvPr id="5" name="TextBox 4"/>
          <p:cNvSpPr txBox="1"/>
          <p:nvPr/>
        </p:nvSpPr>
        <p:spPr>
          <a:xfrm>
            <a:off x="1907704" y="1844824"/>
            <a:ext cx="6552728" cy="769441"/>
          </a:xfrm>
          <a:prstGeom prst="rect">
            <a:avLst/>
          </a:prstGeom>
          <a:noFill/>
        </p:spPr>
        <p:txBody>
          <a:bodyPr wrap="square" rtlCol="0">
            <a:spAutoFit/>
          </a:bodyPr>
          <a:lstStyle/>
          <a:p>
            <a:r>
              <a:rPr lang="en-AU" sz="4400" b="1" dirty="0">
                <a:effectLst>
                  <a:outerShdw blurRad="38100" dist="38100" dir="2700000" algn="tl">
                    <a:srgbClr val="000000">
                      <a:alpha val="43137"/>
                    </a:srgbClr>
                  </a:outerShdw>
                </a:effectLst>
                <a:latin typeface="Century Gothic" panose="020B0502020202020204" pitchFamily="34" charset="0"/>
                <a:ea typeface="Tahoma" panose="020B0604030504040204" pitchFamily="34" charset="0"/>
                <a:cs typeface="Tahoma" panose="020B0604030504040204" pitchFamily="34" charset="0"/>
              </a:rPr>
              <a:t>Session Overview</a:t>
            </a:r>
            <a:endParaRPr lang="en-AU" sz="4400" b="1" dirty="0">
              <a:latin typeface="Century Gothic" panose="020B0502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8833" y="6405659"/>
            <a:ext cx="3595167" cy="45234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806" y="3284984"/>
            <a:ext cx="1768626" cy="1138553"/>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Title 1"/>
          <p:cNvSpPr>
            <a:spLocks noGrp="1"/>
          </p:cNvSpPr>
          <p:nvPr>
            <p:ph type="title"/>
          </p:nvPr>
        </p:nvSpPr>
        <p:spPr>
          <a:xfrm>
            <a:off x="1331640" y="1260577"/>
            <a:ext cx="6572250" cy="1143000"/>
          </a:xfrm>
        </p:spPr>
        <p:txBody>
          <a:bodyPr>
            <a:normAutofit/>
          </a:bodyPr>
          <a:lstStyle/>
          <a:p>
            <a:pPr eaLnBrk="1" hangingPunct="1"/>
            <a:r>
              <a:rPr lang="en-AU" b="1" dirty="0"/>
              <a:t>Tips for building strength</a:t>
            </a:r>
          </a:p>
        </p:txBody>
      </p:sp>
      <p:sp>
        <p:nvSpPr>
          <p:cNvPr id="3" name="Content Placeholder 2"/>
          <p:cNvSpPr>
            <a:spLocks noGrp="1"/>
          </p:cNvSpPr>
          <p:nvPr>
            <p:ph idx="1"/>
          </p:nvPr>
        </p:nvSpPr>
        <p:spPr>
          <a:xfrm>
            <a:off x="-13428" y="2276872"/>
            <a:ext cx="6215806" cy="4709120"/>
          </a:xfrm>
        </p:spPr>
        <p:txBody>
          <a:bodyPr>
            <a:normAutofit/>
          </a:bodyPr>
          <a:lstStyle/>
          <a:p>
            <a:pPr eaLnBrk="1" hangingPunct="1">
              <a:lnSpc>
                <a:spcPct val="90000"/>
              </a:lnSpc>
              <a:buNone/>
            </a:pPr>
            <a:r>
              <a:rPr lang="en-AU" b="1" dirty="0">
                <a:latin typeface="+mj-lt"/>
              </a:rPr>
              <a:t>Goal: increase strength and power and muscular endurance </a:t>
            </a:r>
          </a:p>
          <a:p>
            <a:pPr eaLnBrk="1" hangingPunct="1">
              <a:lnSpc>
                <a:spcPct val="90000"/>
              </a:lnSpc>
              <a:buNone/>
            </a:pPr>
            <a:endParaRPr lang="en-AU" sz="2200" dirty="0">
              <a:latin typeface="+mj-lt"/>
            </a:endParaRPr>
          </a:p>
          <a:p>
            <a:pPr eaLnBrk="1" hangingPunct="1">
              <a:lnSpc>
                <a:spcPct val="90000"/>
              </a:lnSpc>
              <a:buNone/>
            </a:pPr>
            <a:r>
              <a:rPr lang="en-AU" sz="2200" dirty="0">
                <a:latin typeface="+mj-lt"/>
              </a:rPr>
              <a:t>Support training through:</a:t>
            </a:r>
          </a:p>
          <a:p>
            <a:pPr lvl="1" eaLnBrk="1" hangingPunct="1">
              <a:lnSpc>
                <a:spcPct val="90000"/>
              </a:lnSpc>
            </a:pPr>
            <a:r>
              <a:rPr lang="en-AU" sz="2400" dirty="0">
                <a:latin typeface="+mj-lt"/>
              </a:rPr>
              <a:t>‘Muscle’ foods</a:t>
            </a:r>
            <a:endParaRPr lang="en-AU" sz="2400" b="1" u="sng" dirty="0">
              <a:latin typeface="+mj-lt"/>
            </a:endParaRPr>
          </a:p>
          <a:p>
            <a:pPr lvl="1" eaLnBrk="1" hangingPunct="1">
              <a:lnSpc>
                <a:spcPct val="90000"/>
              </a:lnSpc>
              <a:buFontTx/>
              <a:buNone/>
            </a:pPr>
            <a:endParaRPr lang="en-AU" sz="2400" b="1" u="sng" dirty="0">
              <a:latin typeface="+mj-lt"/>
            </a:endParaRPr>
          </a:p>
          <a:p>
            <a:pPr lvl="1" eaLnBrk="1" hangingPunct="1">
              <a:lnSpc>
                <a:spcPct val="90000"/>
              </a:lnSpc>
              <a:buFontTx/>
              <a:buNone/>
            </a:pPr>
            <a:r>
              <a:rPr lang="en-AU" sz="2400" b="1" u="sng" dirty="0">
                <a:solidFill>
                  <a:srgbClr val="FF0000"/>
                </a:solidFill>
                <a:latin typeface="+mj-lt"/>
              </a:rPr>
              <a:t>30-60 minutes after ALL sessions</a:t>
            </a:r>
            <a:r>
              <a:rPr lang="en-AU" sz="2400" b="1" dirty="0">
                <a:solidFill>
                  <a:srgbClr val="FF0000"/>
                </a:solidFill>
                <a:latin typeface="+mj-lt"/>
              </a:rPr>
              <a:t>:</a:t>
            </a:r>
          </a:p>
          <a:p>
            <a:pPr lvl="2" eaLnBrk="1" hangingPunct="1">
              <a:lnSpc>
                <a:spcPct val="90000"/>
              </a:lnSpc>
            </a:pPr>
            <a:r>
              <a:rPr lang="en-AU" sz="2000" dirty="0">
                <a:latin typeface="+mj-lt"/>
              </a:rPr>
              <a:t>300ml </a:t>
            </a:r>
            <a:r>
              <a:rPr lang="en-AU" sz="2000" dirty="0" err="1">
                <a:latin typeface="+mj-lt"/>
              </a:rPr>
              <a:t>Sustagen</a:t>
            </a:r>
            <a:r>
              <a:rPr lang="en-AU" sz="2000" dirty="0">
                <a:latin typeface="+mj-lt"/>
              </a:rPr>
              <a:t>/liquid meal replacement</a:t>
            </a:r>
          </a:p>
          <a:p>
            <a:pPr lvl="2" eaLnBrk="1" hangingPunct="1">
              <a:lnSpc>
                <a:spcPct val="90000"/>
              </a:lnSpc>
            </a:pPr>
            <a:r>
              <a:rPr lang="en-AU" sz="2000" dirty="0">
                <a:latin typeface="+mj-lt"/>
              </a:rPr>
              <a:t>300ml milk</a:t>
            </a:r>
          </a:p>
          <a:p>
            <a:pPr lvl="2" eaLnBrk="1" hangingPunct="1">
              <a:lnSpc>
                <a:spcPct val="90000"/>
              </a:lnSpc>
            </a:pPr>
            <a:r>
              <a:rPr lang="en-AU" sz="2000" dirty="0">
                <a:latin typeface="+mj-lt"/>
              </a:rPr>
              <a:t>1 high protein yoghurt</a:t>
            </a:r>
          </a:p>
          <a:p>
            <a:pPr lvl="2" eaLnBrk="1" hangingPunct="1">
              <a:lnSpc>
                <a:spcPct val="90000"/>
              </a:lnSpc>
            </a:pPr>
            <a:r>
              <a:rPr lang="en-AU" sz="2000" dirty="0">
                <a:latin typeface="+mj-lt"/>
              </a:rPr>
              <a:t>350ml Up &amp; Go ‘Energize’</a:t>
            </a:r>
          </a:p>
          <a:p>
            <a:pPr lvl="2" eaLnBrk="1" hangingPunct="1">
              <a:lnSpc>
                <a:spcPct val="90000"/>
              </a:lnSpc>
            </a:pPr>
            <a:r>
              <a:rPr lang="en-AU" sz="2000" dirty="0">
                <a:latin typeface="+mj-lt"/>
              </a:rPr>
              <a:t>2 eggs or slice of lean meat</a:t>
            </a:r>
            <a:endParaRPr lang="en-AU" sz="700" dirty="0">
              <a:latin typeface="+mj-lt"/>
            </a:endParaRPr>
          </a:p>
        </p:txBody>
      </p:sp>
      <p:pic>
        <p:nvPicPr>
          <p:cNvPr id="8" name="Picture 12" descr="milk"/>
          <p:cNvPicPr>
            <a:picLocks noChangeAspect="1" noChangeArrowheads="1"/>
          </p:cNvPicPr>
          <p:nvPr/>
        </p:nvPicPr>
        <p:blipFill>
          <a:blip r:embed="rId2" cstate="print"/>
          <a:srcRect l="7977" r="14459" b="7977"/>
          <a:stretch>
            <a:fillRect/>
          </a:stretch>
        </p:blipFill>
        <p:spPr bwMode="auto">
          <a:xfrm>
            <a:off x="8182826" y="5589240"/>
            <a:ext cx="818297" cy="1077195"/>
          </a:xfrm>
          <a:prstGeom prst="rect">
            <a:avLst/>
          </a:prstGeom>
          <a:noFill/>
          <a:ln w="9525">
            <a:noFill/>
            <a:miter lim="800000"/>
            <a:headEnd/>
            <a:tailEnd/>
          </a:ln>
        </p:spPr>
      </p:pic>
      <p:pic>
        <p:nvPicPr>
          <p:cNvPr id="9" name="Picture 8" descr="eggs.jpg"/>
          <p:cNvPicPr>
            <a:picLocks noChangeAspect="1"/>
          </p:cNvPicPr>
          <p:nvPr/>
        </p:nvPicPr>
        <p:blipFill>
          <a:blip r:embed="rId3" cstate="print"/>
          <a:stretch>
            <a:fillRect/>
          </a:stretch>
        </p:blipFill>
        <p:spPr>
          <a:xfrm>
            <a:off x="6315427" y="4417720"/>
            <a:ext cx="1318683" cy="874344"/>
          </a:xfrm>
          <a:prstGeom prst="rect">
            <a:avLst/>
          </a:prstGeom>
        </p:spPr>
      </p:pic>
      <p:pic>
        <p:nvPicPr>
          <p:cNvPr id="10" name="Picture 9" descr="energize up and go.jpg"/>
          <p:cNvPicPr>
            <a:picLocks noChangeAspect="1"/>
          </p:cNvPicPr>
          <p:nvPr/>
        </p:nvPicPr>
        <p:blipFill>
          <a:blip r:embed="rId4" cstate="print"/>
          <a:stretch>
            <a:fillRect/>
          </a:stretch>
        </p:blipFill>
        <p:spPr>
          <a:xfrm>
            <a:off x="7733731" y="4385835"/>
            <a:ext cx="1410269" cy="887582"/>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5427" y="5702870"/>
            <a:ext cx="1418304" cy="943817"/>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0635" y="2276872"/>
            <a:ext cx="2266950" cy="2009775"/>
          </a:xfrm>
          <a:prstGeom prst="rect">
            <a:avLst/>
          </a:prstGeom>
        </p:spPr>
      </p:pic>
    </p:spTree>
    <p:extLst>
      <p:ext uri="{BB962C8B-B14F-4D97-AF65-F5344CB8AC3E}">
        <p14:creationId xmlns:p14="http://schemas.microsoft.com/office/powerpoint/2010/main" val="224210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5" presetClass="entr" presetSubtype="5"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a:xfrm>
            <a:off x="251520" y="1412776"/>
            <a:ext cx="4320480" cy="1216025"/>
          </a:xfrm>
        </p:spPr>
        <p:style>
          <a:lnRef idx="2">
            <a:schemeClr val="accent1"/>
          </a:lnRef>
          <a:fillRef idx="1">
            <a:schemeClr val="lt1"/>
          </a:fillRef>
          <a:effectRef idx="0">
            <a:schemeClr val="accent1"/>
          </a:effectRef>
          <a:fontRef idx="minor">
            <a:schemeClr val="dk1"/>
          </a:fontRef>
        </p:style>
        <p:txBody>
          <a:bodyPr>
            <a:normAutofit fontScale="90000"/>
          </a:bodyPr>
          <a:lstStyle/>
          <a:p>
            <a:pPr eaLnBrk="1" hangingPunct="1"/>
            <a:r>
              <a:rPr lang="en-US" sz="4000" dirty="0">
                <a:solidFill>
                  <a:srgbClr val="000000"/>
                </a:solidFill>
                <a:effectLst>
                  <a:outerShdw blurRad="38100" dist="38100" dir="2700000" algn="tl">
                    <a:srgbClr val="DDDDDD"/>
                  </a:outerShdw>
                </a:effectLst>
                <a:latin typeface="Century Gothic" panose="020B0502020202020204" pitchFamily="34" charset="0"/>
                <a:ea typeface="ＭＳ Ｐゴシック" charset="0"/>
              </a:rPr>
              <a:t>TO BUILD MUSCLE…</a:t>
            </a:r>
          </a:p>
        </p:txBody>
      </p:sp>
      <p:sp>
        <p:nvSpPr>
          <p:cNvPr id="9" name="TextBox 8"/>
          <p:cNvSpPr txBox="1"/>
          <p:nvPr/>
        </p:nvSpPr>
        <p:spPr>
          <a:xfrm>
            <a:off x="4463480" y="3333660"/>
            <a:ext cx="4680520" cy="3447098"/>
          </a:xfrm>
          <a:prstGeom prst="rect">
            <a:avLst/>
          </a:prstGeom>
          <a:noFill/>
        </p:spPr>
        <p:txBody>
          <a:bodyPr wrap="square" rtlCol="0">
            <a:spAutoFit/>
          </a:bodyPr>
          <a:lstStyle/>
          <a:p>
            <a:pPr marL="342900" lvl="0" indent="-342900">
              <a:buFont typeface="Arial" panose="020B0604020202020204" pitchFamily="34" charset="0"/>
              <a:buChar char="•"/>
            </a:pPr>
            <a:r>
              <a:rPr lang="en-AU" sz="2000" b="1" dirty="0">
                <a:latin typeface="Century Gothic" panose="020B0502020202020204" pitchFamily="34" charset="0"/>
              </a:rPr>
              <a:t>Muscular strength </a:t>
            </a:r>
            <a:r>
              <a:rPr lang="en-AU" sz="2000" dirty="0">
                <a:latin typeface="Century Gothic" panose="020B0502020202020204" pitchFamily="34" charset="0"/>
              </a:rPr>
              <a:t>– the force a muscle can exert against a resistance, i.e. pulling up a strong horse.</a:t>
            </a:r>
          </a:p>
          <a:p>
            <a:pPr marL="342900" lvl="0" indent="-342900">
              <a:buFont typeface="Arial" panose="020B0604020202020204" pitchFamily="34" charset="0"/>
              <a:buChar char="•"/>
            </a:pPr>
            <a:r>
              <a:rPr lang="en-AU" sz="2000" b="1" dirty="0">
                <a:latin typeface="Century Gothic" panose="020B0502020202020204" pitchFamily="34" charset="0"/>
              </a:rPr>
              <a:t>Muscular endurance </a:t>
            </a:r>
            <a:r>
              <a:rPr lang="en-AU" sz="2000" dirty="0">
                <a:latin typeface="Century Gothic" panose="020B0502020202020204" pitchFamily="34" charset="0"/>
              </a:rPr>
              <a:t>– the ability to use voluntary muscles repeatedly without fatigue, i.e. remaining in two-point position for an entire course/several horses.</a:t>
            </a:r>
          </a:p>
          <a:p>
            <a:endParaRPr lang="en-AU"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996952"/>
            <a:ext cx="2857500" cy="1600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559" y="4869216"/>
            <a:ext cx="2495550" cy="1838325"/>
          </a:xfrm>
          <a:prstGeom prst="rect">
            <a:avLst/>
          </a:prstGeom>
        </p:spPr>
      </p:pic>
    </p:spTree>
    <p:extLst>
      <p:ext uri="{BB962C8B-B14F-4D97-AF65-F5344CB8AC3E}">
        <p14:creationId xmlns:p14="http://schemas.microsoft.com/office/powerpoint/2010/main" val="17807803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a:xfrm>
            <a:off x="467544" y="332656"/>
            <a:ext cx="5106144" cy="1143000"/>
          </a:xfrm>
        </p:spPr>
        <p:style>
          <a:lnRef idx="2">
            <a:schemeClr val="accent1"/>
          </a:lnRef>
          <a:fillRef idx="1">
            <a:schemeClr val="lt1"/>
          </a:fillRef>
          <a:effectRef idx="0">
            <a:schemeClr val="accent1"/>
          </a:effectRef>
          <a:fontRef idx="minor">
            <a:schemeClr val="dk1"/>
          </a:fontRef>
        </p:style>
        <p:txBody>
          <a:bodyPr>
            <a:noAutofit/>
          </a:bodyPr>
          <a:lstStyle/>
          <a:p>
            <a:pPr eaLnBrk="1" hangingPunct="1"/>
            <a:r>
              <a:rPr lang="en-US" sz="3200" dirty="0">
                <a:solidFill>
                  <a:srgbClr val="000000"/>
                </a:solidFill>
                <a:effectLst>
                  <a:outerShdw blurRad="38100" dist="38100" dir="2700000" algn="tl">
                    <a:srgbClr val="DDDDDD"/>
                  </a:outerShdw>
                </a:effectLst>
                <a:latin typeface="Century Gothic" panose="020B0502020202020204" pitchFamily="34" charset="0"/>
                <a:ea typeface="ＭＳ Ｐゴシック" charset="0"/>
              </a:rPr>
              <a:t>YOU ALSO HAVE TO TRAIN HARD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916832"/>
            <a:ext cx="3332084" cy="187220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3688" y="4797152"/>
            <a:ext cx="2619375" cy="17430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678" y="4507979"/>
            <a:ext cx="3629014" cy="203224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7172" y="2095014"/>
            <a:ext cx="2915891" cy="2082779"/>
          </a:xfrm>
          <a:prstGeom prst="rect">
            <a:avLst/>
          </a:prstGeom>
        </p:spPr>
      </p:pic>
    </p:spTree>
    <p:extLst>
      <p:ext uri="{BB962C8B-B14F-4D97-AF65-F5344CB8AC3E}">
        <p14:creationId xmlns:p14="http://schemas.microsoft.com/office/powerpoint/2010/main" val="25522039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sz="quarter"/>
          </p:nvPr>
        </p:nvSpPr>
        <p:spPr>
          <a:xfrm>
            <a:off x="539552" y="332656"/>
            <a:ext cx="4392488" cy="1143000"/>
          </a:xfrm>
        </p:spPr>
        <p:style>
          <a:lnRef idx="2">
            <a:schemeClr val="accent1"/>
          </a:lnRef>
          <a:fillRef idx="1">
            <a:schemeClr val="lt1"/>
          </a:fillRef>
          <a:effectRef idx="0">
            <a:schemeClr val="accent1"/>
          </a:effectRef>
          <a:fontRef idx="minor">
            <a:schemeClr val="dk1"/>
          </a:fontRef>
        </p:style>
        <p:txBody>
          <a:bodyPr>
            <a:normAutofit/>
          </a:bodyPr>
          <a:lstStyle/>
          <a:p>
            <a:pPr algn="ctr" eaLnBrk="1" hangingPunct="1">
              <a:defRPr/>
            </a:pPr>
            <a:r>
              <a:rPr lang="en-US" sz="3200" dirty="0">
                <a:solidFill>
                  <a:srgbClr val="000000"/>
                </a:solidFill>
                <a:effectLst>
                  <a:outerShdw blurRad="38100" dist="38100" dir="2700000" algn="tl">
                    <a:srgbClr val="000000">
                      <a:alpha val="43137"/>
                    </a:srgbClr>
                  </a:outerShdw>
                </a:effectLst>
                <a:latin typeface="Century Gothic" panose="020B0502020202020204" pitchFamily="34" charset="0"/>
                <a:cs typeface="+mj-cs"/>
              </a:rPr>
              <a:t>AND EAT PLENTY OF FUELLING FOODS</a:t>
            </a:r>
            <a:endParaRPr lang="en-GB" sz="3200" dirty="0">
              <a:solidFill>
                <a:srgbClr val="000000"/>
              </a:solidFill>
              <a:effectLst>
                <a:outerShdw blurRad="38100" dist="38100" dir="2700000" algn="tl">
                  <a:srgbClr val="000000">
                    <a:alpha val="43137"/>
                  </a:srgbClr>
                </a:outerShdw>
              </a:effectLst>
              <a:latin typeface="Century Gothic" panose="020B0502020202020204" pitchFamily="34" charset="0"/>
              <a:cs typeface="+mj-cs"/>
            </a:endParaRPr>
          </a:p>
        </p:txBody>
      </p:sp>
      <p:pic>
        <p:nvPicPr>
          <p:cNvPr id="16391" name="Picture 3"/>
          <p:cNvPicPr>
            <a:picLocks noChangeAspect="1"/>
          </p:cNvPicPr>
          <p:nvPr/>
        </p:nvPicPr>
        <p:blipFill>
          <a:blip r:embed="rId2">
            <a:extLst>
              <a:ext uri="{28A0092B-C50C-407E-A947-70E740481C1C}">
                <a14:useLocalDpi xmlns:a14="http://schemas.microsoft.com/office/drawing/2010/main" val="0"/>
              </a:ext>
            </a:extLst>
          </a:blip>
          <a:srcRect l="13382"/>
          <a:stretch>
            <a:fillRect/>
          </a:stretch>
        </p:blipFill>
        <p:spPr bwMode="auto">
          <a:xfrm>
            <a:off x="6594450" y="3850045"/>
            <a:ext cx="2244725"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50" y="1740495"/>
            <a:ext cx="3190428" cy="212308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4968" y="4037370"/>
            <a:ext cx="2219325" cy="20574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2200" y="1838126"/>
            <a:ext cx="2466975" cy="184785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066" y="4429496"/>
            <a:ext cx="2733675" cy="166687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10170" y="1998201"/>
            <a:ext cx="2295723" cy="1527699"/>
          </a:xfrm>
          <a:prstGeom prst="rect">
            <a:avLst/>
          </a:prstGeom>
        </p:spPr>
      </p:pic>
    </p:spTree>
    <p:extLst>
      <p:ext uri="{BB962C8B-B14F-4D97-AF65-F5344CB8AC3E}">
        <p14:creationId xmlns:p14="http://schemas.microsoft.com/office/powerpoint/2010/main" val="30872110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835696" y="1196752"/>
            <a:ext cx="5256584" cy="1143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AU" b="1" dirty="0">
                <a:solidFill>
                  <a:schemeClr val="tx1"/>
                </a:solidFill>
                <a:latin typeface="Century Gothic" panose="020B0502020202020204" pitchFamily="34" charset="0"/>
                <a:ea typeface="+mj-ea"/>
                <a:cs typeface="+mj-cs"/>
              </a:rPr>
              <a:t>Muscle foods</a:t>
            </a:r>
          </a:p>
        </p:txBody>
      </p:sp>
      <p:pic>
        <p:nvPicPr>
          <p:cNvPr id="8" name="Picture 7" descr="fresh steak.jpg"/>
          <p:cNvPicPr>
            <a:picLocks noChangeAspect="1"/>
          </p:cNvPicPr>
          <p:nvPr/>
        </p:nvPicPr>
        <p:blipFill>
          <a:blip r:embed="rId2" cstate="print"/>
          <a:stretch>
            <a:fillRect/>
          </a:stretch>
        </p:blipFill>
        <p:spPr>
          <a:xfrm>
            <a:off x="611560" y="2924944"/>
            <a:ext cx="1814711" cy="1453215"/>
          </a:xfrm>
          <a:prstGeom prst="rect">
            <a:avLst/>
          </a:prstGeom>
        </p:spPr>
      </p:pic>
      <p:pic>
        <p:nvPicPr>
          <p:cNvPr id="9" name="Picture 8" descr="eggs.jpg"/>
          <p:cNvPicPr>
            <a:picLocks noChangeAspect="1"/>
          </p:cNvPicPr>
          <p:nvPr/>
        </p:nvPicPr>
        <p:blipFill>
          <a:blip r:embed="rId3" cstate="print"/>
          <a:stretch>
            <a:fillRect/>
          </a:stretch>
        </p:blipFill>
        <p:spPr>
          <a:xfrm>
            <a:off x="3563888" y="2924944"/>
            <a:ext cx="2196852" cy="1456609"/>
          </a:xfrm>
          <a:prstGeom prst="rect">
            <a:avLst/>
          </a:prstGeom>
        </p:spPr>
      </p:pic>
      <p:pic>
        <p:nvPicPr>
          <p:cNvPr id="10" name="Picture 9" descr="chicken.png"/>
          <p:cNvPicPr>
            <a:picLocks noChangeAspect="1"/>
          </p:cNvPicPr>
          <p:nvPr/>
        </p:nvPicPr>
        <p:blipFill>
          <a:blip r:embed="rId4" cstate="print"/>
          <a:stretch>
            <a:fillRect/>
          </a:stretch>
        </p:blipFill>
        <p:spPr>
          <a:xfrm>
            <a:off x="6660232" y="2922592"/>
            <a:ext cx="2187327" cy="1455567"/>
          </a:xfrm>
          <a:prstGeom prst="rect">
            <a:avLst/>
          </a:prstGeom>
        </p:spPr>
      </p:pic>
      <p:pic>
        <p:nvPicPr>
          <p:cNvPr id="11" name="Picture 10" descr="protein sources.jpg"/>
          <p:cNvPicPr>
            <a:picLocks noChangeAspect="1"/>
          </p:cNvPicPr>
          <p:nvPr/>
        </p:nvPicPr>
        <p:blipFill>
          <a:blip r:embed="rId5" cstate="print"/>
          <a:stretch>
            <a:fillRect/>
          </a:stretch>
        </p:blipFill>
        <p:spPr>
          <a:xfrm>
            <a:off x="611560" y="4915450"/>
            <a:ext cx="2077162" cy="1412776"/>
          </a:xfrm>
          <a:prstGeom prst="rect">
            <a:avLst/>
          </a:prstGeom>
        </p:spPr>
      </p:pic>
      <p:pic>
        <p:nvPicPr>
          <p:cNvPr id="12" name="Picture 11" descr="energize up and go.jpg"/>
          <p:cNvPicPr>
            <a:picLocks noChangeAspect="1"/>
          </p:cNvPicPr>
          <p:nvPr/>
        </p:nvPicPr>
        <p:blipFill>
          <a:blip r:embed="rId6" cstate="print"/>
          <a:stretch>
            <a:fillRect/>
          </a:stretch>
        </p:blipFill>
        <p:spPr>
          <a:xfrm>
            <a:off x="6475851" y="4915450"/>
            <a:ext cx="2380912" cy="1498476"/>
          </a:xfrm>
          <a:prstGeom prst="rect">
            <a:avLst/>
          </a:prstGeom>
        </p:spPr>
      </p:pic>
      <p:pic>
        <p:nvPicPr>
          <p:cNvPr id="13" name="Picture 12" descr="http://www.foodmag.com.au/Uploads/PressReleases/food/Images-20090121/ski.jpg"/>
          <p:cNvPicPr>
            <a:picLocks noChangeAspect="1" noChangeArrowheads="1"/>
          </p:cNvPicPr>
          <p:nvPr/>
        </p:nvPicPr>
        <p:blipFill>
          <a:blip r:embed="rId7" cstate="print"/>
          <a:srcRect/>
          <a:stretch>
            <a:fillRect/>
          </a:stretch>
        </p:blipFill>
        <p:spPr bwMode="auto">
          <a:xfrm>
            <a:off x="3683384" y="4915450"/>
            <a:ext cx="1957859" cy="1637482"/>
          </a:xfrm>
          <a:prstGeom prst="rect">
            <a:avLst/>
          </a:prstGeom>
          <a:noFill/>
        </p:spPr>
      </p:pic>
    </p:spTree>
    <p:extLst>
      <p:ext uri="{BB962C8B-B14F-4D97-AF65-F5344CB8AC3E}">
        <p14:creationId xmlns:p14="http://schemas.microsoft.com/office/powerpoint/2010/main" val="34407747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noChangeArrowheads="1"/>
          </p:cNvSpPr>
          <p:nvPr>
            <p:ph type="title"/>
          </p:nvPr>
        </p:nvSpPr>
        <p:spPr>
          <a:xfrm>
            <a:off x="936204" y="404664"/>
            <a:ext cx="7056784" cy="1368152"/>
          </a:xfrm>
        </p:spPr>
        <p:style>
          <a:lnRef idx="2">
            <a:schemeClr val="accent1"/>
          </a:lnRef>
          <a:fillRef idx="1">
            <a:schemeClr val="lt1"/>
          </a:fillRef>
          <a:effectRef idx="0">
            <a:schemeClr val="accent1"/>
          </a:effectRef>
          <a:fontRef idx="minor">
            <a:schemeClr val="dk1"/>
          </a:fontRef>
        </p:style>
        <p:txBody>
          <a:bodyPr>
            <a:noAutofit/>
          </a:bodyPr>
          <a:lstStyle/>
          <a:p>
            <a:pPr eaLnBrk="1" hangingPunct="1"/>
            <a:r>
              <a:rPr lang="en-US" b="1" dirty="0">
                <a:solidFill>
                  <a:schemeClr val="tx1"/>
                </a:solidFill>
                <a:latin typeface="Century Gothic" panose="020B0502020202020204" pitchFamily="34" charset="0"/>
                <a:ea typeface="+mj-ea"/>
                <a:cs typeface="+mj-cs"/>
              </a:rPr>
              <a:t>It doesn’t have to all be meat and dairy</a:t>
            </a:r>
            <a:endParaRPr lang="en-GB" b="1" dirty="0">
              <a:solidFill>
                <a:schemeClr val="tx1"/>
              </a:solidFill>
              <a:latin typeface="Century Gothic" panose="020B0502020202020204" pitchFamily="34" charset="0"/>
              <a:ea typeface="+mj-ea"/>
              <a:cs typeface="+mj-cs"/>
            </a:endParaRPr>
          </a:p>
        </p:txBody>
      </p:sp>
      <p:pic>
        <p:nvPicPr>
          <p:cNvPr id="5" name="Picture 4"/>
          <p:cNvPicPr>
            <a:picLocks noChangeAspect="1"/>
          </p:cNvPicPr>
          <p:nvPr/>
        </p:nvPicPr>
        <p:blipFill>
          <a:blip r:embed="rId2" cstate="print"/>
          <a:stretch>
            <a:fillRect/>
          </a:stretch>
        </p:blipFill>
        <p:spPr>
          <a:xfrm>
            <a:off x="3779912" y="2240868"/>
            <a:ext cx="2640293" cy="1980220"/>
          </a:xfrm>
          <a:prstGeom prst="rect">
            <a:avLst/>
          </a:prstGeom>
        </p:spPr>
      </p:pic>
      <p:pic>
        <p:nvPicPr>
          <p:cNvPr id="7" name="Picture 6"/>
          <p:cNvPicPr>
            <a:picLocks noChangeAspect="1"/>
          </p:cNvPicPr>
          <p:nvPr/>
        </p:nvPicPr>
        <p:blipFill>
          <a:blip r:embed="rId3" cstate="print"/>
          <a:stretch>
            <a:fillRect/>
          </a:stretch>
        </p:blipFill>
        <p:spPr>
          <a:xfrm>
            <a:off x="520491" y="2075286"/>
            <a:ext cx="2952328" cy="2028317"/>
          </a:xfrm>
          <a:prstGeom prst="rect">
            <a:avLst/>
          </a:prstGeom>
        </p:spPr>
      </p:pic>
      <p:pic>
        <p:nvPicPr>
          <p:cNvPr id="8" name="Picture 7"/>
          <p:cNvPicPr>
            <a:picLocks noChangeAspect="1"/>
          </p:cNvPicPr>
          <p:nvPr/>
        </p:nvPicPr>
        <p:blipFill>
          <a:blip r:embed="rId4" cstate="print"/>
          <a:stretch>
            <a:fillRect/>
          </a:stretch>
        </p:blipFill>
        <p:spPr>
          <a:xfrm>
            <a:off x="3851920" y="4704168"/>
            <a:ext cx="2016224" cy="2016224"/>
          </a:xfrm>
          <a:prstGeom prst="rect">
            <a:avLst/>
          </a:prstGeom>
        </p:spPr>
      </p:pic>
      <p:pic>
        <p:nvPicPr>
          <p:cNvPr id="9" name="Picture 8" descr="tofy.jpg"/>
          <p:cNvPicPr>
            <a:picLocks noChangeAspect="1"/>
          </p:cNvPicPr>
          <p:nvPr/>
        </p:nvPicPr>
        <p:blipFill>
          <a:blip r:embed="rId5" cstate="print"/>
          <a:stretch>
            <a:fillRect/>
          </a:stretch>
        </p:blipFill>
        <p:spPr>
          <a:xfrm>
            <a:off x="6948264" y="2820033"/>
            <a:ext cx="1656184" cy="2481175"/>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491" y="4730950"/>
            <a:ext cx="2857500" cy="1600200"/>
          </a:xfrm>
          <a:prstGeom prst="rect">
            <a:avLst/>
          </a:prstGeom>
        </p:spPr>
      </p:pic>
    </p:spTree>
    <p:extLst>
      <p:ext uri="{BB962C8B-B14F-4D97-AF65-F5344CB8AC3E}">
        <p14:creationId xmlns:p14="http://schemas.microsoft.com/office/powerpoint/2010/main" val="34590416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5606033"/>
            <a:ext cx="1677286" cy="1229156"/>
          </a:xfrm>
          <a:prstGeom prst="rect">
            <a:avLst/>
          </a:prstGeom>
        </p:spPr>
      </p:pic>
      <p:sp>
        <p:nvSpPr>
          <p:cNvPr id="38914" name="AutoShape 2"/>
          <p:cNvSpPr>
            <a:spLocks noGrp="1" noChangeArrowheads="1"/>
          </p:cNvSpPr>
          <p:nvPr>
            <p:ph type="title" sz="quarter"/>
          </p:nvPr>
        </p:nvSpPr>
        <p:spPr>
          <a:xfrm>
            <a:off x="539552" y="404664"/>
            <a:ext cx="7992888" cy="1296144"/>
          </a:xfrm>
        </p:spPr>
        <p:style>
          <a:lnRef idx="2">
            <a:schemeClr val="accent1"/>
          </a:lnRef>
          <a:fillRef idx="1">
            <a:schemeClr val="lt1"/>
          </a:fillRef>
          <a:effectRef idx="0">
            <a:schemeClr val="accent1"/>
          </a:effectRef>
          <a:fontRef idx="minor">
            <a:schemeClr val="dk1"/>
          </a:fontRef>
        </p:style>
        <p:txBody>
          <a:bodyPr>
            <a:noAutofit/>
          </a:bodyPr>
          <a:lstStyle/>
          <a:p>
            <a:pPr eaLnBrk="1" hangingPunct="1"/>
            <a:r>
              <a:rPr lang="en-US" b="1" dirty="0">
                <a:solidFill>
                  <a:schemeClr val="tx1"/>
                </a:solidFill>
                <a:latin typeface="Century Gothic" panose="020B0502020202020204" pitchFamily="34" charset="0"/>
                <a:ea typeface="+mj-ea"/>
                <a:cs typeface="+mj-cs"/>
              </a:rPr>
              <a:t>Put some protein into each meal</a:t>
            </a:r>
          </a:p>
        </p:txBody>
      </p:sp>
      <p:sp>
        <p:nvSpPr>
          <p:cNvPr id="7" name="TextBox 6"/>
          <p:cNvSpPr txBox="1"/>
          <p:nvPr/>
        </p:nvSpPr>
        <p:spPr>
          <a:xfrm>
            <a:off x="233865" y="2492896"/>
            <a:ext cx="8496944" cy="2554545"/>
          </a:xfrm>
          <a:prstGeom prst="rect">
            <a:avLst/>
          </a:prstGeom>
          <a:noFill/>
        </p:spPr>
        <p:txBody>
          <a:bodyPr wrap="square">
            <a:spAutoFit/>
          </a:bodyPr>
          <a:lstStyle/>
          <a:p>
            <a:pPr algn="ctr">
              <a:defRPr/>
            </a:pPr>
            <a:r>
              <a:rPr lang="en-AU" sz="3200" dirty="0">
                <a:latin typeface="Century Gothic" panose="020B0502020202020204" pitchFamily="34" charset="0"/>
              </a:rPr>
              <a:t>Protein also helps to keep you fuller for longer and many protein foods contain </a:t>
            </a:r>
          </a:p>
          <a:p>
            <a:pPr algn="ctr">
              <a:defRPr/>
            </a:pPr>
            <a:r>
              <a:rPr lang="en-AU" sz="3200" dirty="0">
                <a:latin typeface="Century Gothic" panose="020B0502020202020204" pitchFamily="34" charset="0"/>
              </a:rPr>
              <a:t>iron, zinc, B12 &amp; many </a:t>
            </a:r>
          </a:p>
          <a:p>
            <a:pPr algn="ctr">
              <a:defRPr/>
            </a:pPr>
            <a:r>
              <a:rPr lang="en-AU" sz="3200" dirty="0">
                <a:latin typeface="Century Gothic" panose="020B0502020202020204" pitchFamily="34" charset="0"/>
              </a:rPr>
              <a:t>other  important </a:t>
            </a:r>
          </a:p>
          <a:p>
            <a:pPr algn="ctr">
              <a:defRPr/>
            </a:pPr>
            <a:r>
              <a:rPr lang="en-AU" sz="3200" dirty="0">
                <a:latin typeface="Century Gothic" panose="020B0502020202020204" pitchFamily="34" charset="0"/>
              </a:rPr>
              <a:t>nutrients!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5606033"/>
            <a:ext cx="1279351" cy="127935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5660536"/>
            <a:ext cx="1799468" cy="1197464"/>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606033"/>
            <a:ext cx="2233237" cy="1250613"/>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75779" y="5660537"/>
            <a:ext cx="1568221" cy="1174652"/>
          </a:xfrm>
          <a:prstGeom prst="rect">
            <a:avLst/>
          </a:prstGeom>
        </p:spPr>
      </p:pic>
    </p:spTree>
    <p:extLst>
      <p:ext uri="{BB962C8B-B14F-4D97-AF65-F5344CB8AC3E}">
        <p14:creationId xmlns:p14="http://schemas.microsoft.com/office/powerpoint/2010/main" val="42649811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Grp="1" noChangeArrowheads="1"/>
          </p:cNvSpPr>
          <p:nvPr>
            <p:ph type="title"/>
          </p:nvPr>
        </p:nvSpPr>
        <p:spPr>
          <a:xfrm>
            <a:off x="179512" y="332656"/>
            <a:ext cx="8856984" cy="1944216"/>
          </a:xfrm>
        </p:spPr>
        <p:style>
          <a:lnRef idx="2">
            <a:schemeClr val="accent1"/>
          </a:lnRef>
          <a:fillRef idx="1">
            <a:schemeClr val="lt1"/>
          </a:fillRef>
          <a:effectRef idx="0">
            <a:schemeClr val="accent1"/>
          </a:effectRef>
          <a:fontRef idx="minor">
            <a:schemeClr val="dk1"/>
          </a:fontRef>
        </p:style>
        <p:txBody>
          <a:bodyPr>
            <a:noAutofit/>
          </a:bodyPr>
          <a:lstStyle/>
          <a:p>
            <a:pPr eaLnBrk="1" hangingPunct="1"/>
            <a:r>
              <a:rPr lang="en-US" b="1" dirty="0">
                <a:solidFill>
                  <a:schemeClr val="tx1"/>
                </a:solidFill>
                <a:latin typeface="Century Gothic" panose="020B0502020202020204" pitchFamily="34" charset="0"/>
                <a:ea typeface="+mj-ea"/>
                <a:cs typeface="+mj-cs"/>
              </a:rPr>
              <a:t>A ‘muscle’ food snack is important after training sessions AND ALL competitions </a:t>
            </a:r>
          </a:p>
        </p:txBody>
      </p:sp>
      <p:pic>
        <p:nvPicPr>
          <p:cNvPr id="3" name="Picture 2"/>
          <p:cNvPicPr>
            <a:picLocks noChangeAspect="1"/>
          </p:cNvPicPr>
          <p:nvPr/>
        </p:nvPicPr>
        <p:blipFill>
          <a:blip r:embed="rId2" cstate="print"/>
          <a:stretch>
            <a:fillRect/>
          </a:stretch>
        </p:blipFill>
        <p:spPr>
          <a:xfrm>
            <a:off x="179512" y="2852936"/>
            <a:ext cx="2646769" cy="1438796"/>
          </a:xfrm>
          <a:prstGeom prst="rect">
            <a:avLst/>
          </a:prstGeom>
        </p:spPr>
      </p:pic>
      <p:pic>
        <p:nvPicPr>
          <p:cNvPr id="5" name="Picture 4"/>
          <p:cNvPicPr>
            <a:picLocks noChangeAspect="1"/>
          </p:cNvPicPr>
          <p:nvPr/>
        </p:nvPicPr>
        <p:blipFill>
          <a:blip r:embed="rId3" cstate="print"/>
          <a:stretch>
            <a:fillRect/>
          </a:stretch>
        </p:blipFill>
        <p:spPr>
          <a:xfrm>
            <a:off x="6722088" y="2564904"/>
            <a:ext cx="2177411" cy="2002343"/>
          </a:xfrm>
          <a:prstGeom prst="rect">
            <a:avLst/>
          </a:prstGeom>
        </p:spPr>
      </p:pic>
      <p:pic>
        <p:nvPicPr>
          <p:cNvPr id="6" name="Picture 5"/>
          <p:cNvPicPr>
            <a:picLocks noChangeAspect="1"/>
          </p:cNvPicPr>
          <p:nvPr/>
        </p:nvPicPr>
        <p:blipFill>
          <a:blip r:embed="rId4" cstate="print"/>
          <a:stretch>
            <a:fillRect/>
          </a:stretch>
        </p:blipFill>
        <p:spPr>
          <a:xfrm>
            <a:off x="395536" y="4506001"/>
            <a:ext cx="1993001" cy="1325017"/>
          </a:xfrm>
          <a:prstGeom prst="rect">
            <a:avLst/>
          </a:prstGeom>
        </p:spPr>
      </p:pic>
      <p:pic>
        <p:nvPicPr>
          <p:cNvPr id="2" name="Picture 1"/>
          <p:cNvPicPr>
            <a:picLocks noChangeAspect="1"/>
          </p:cNvPicPr>
          <p:nvPr/>
        </p:nvPicPr>
        <p:blipFill>
          <a:blip r:embed="rId5"/>
          <a:stretch>
            <a:fillRect/>
          </a:stretch>
        </p:blipFill>
        <p:spPr>
          <a:xfrm>
            <a:off x="5081352" y="5070823"/>
            <a:ext cx="1640737" cy="1640737"/>
          </a:xfrm>
          <a:prstGeom prst="rect">
            <a:avLst/>
          </a:prstGeom>
        </p:spPr>
      </p:pic>
      <p:pic>
        <p:nvPicPr>
          <p:cNvPr id="4" name="Picture 3"/>
          <p:cNvPicPr>
            <a:picLocks noChangeAspect="1"/>
          </p:cNvPicPr>
          <p:nvPr/>
        </p:nvPicPr>
        <p:blipFill>
          <a:blip r:embed="rId6"/>
          <a:stretch>
            <a:fillRect/>
          </a:stretch>
        </p:blipFill>
        <p:spPr>
          <a:xfrm>
            <a:off x="2701907" y="5422821"/>
            <a:ext cx="1930489" cy="1288739"/>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6256" y="5168510"/>
            <a:ext cx="1885950" cy="154305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67151" y="2923853"/>
            <a:ext cx="2002563" cy="1499989"/>
          </a:xfrm>
          <a:prstGeom prst="rect">
            <a:avLst/>
          </a:prstGeom>
        </p:spPr>
      </p:pic>
    </p:spTree>
    <p:extLst>
      <p:ext uri="{BB962C8B-B14F-4D97-AF65-F5344CB8AC3E}">
        <p14:creationId xmlns:p14="http://schemas.microsoft.com/office/powerpoint/2010/main" val="10676721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916832"/>
            <a:ext cx="8229600" cy="1143000"/>
          </a:xfrm>
        </p:spPr>
        <p:txBody>
          <a:bodyPr>
            <a:normAutofit fontScale="90000"/>
          </a:bodyPr>
          <a:lstStyle/>
          <a:p>
            <a:r>
              <a:rPr lang="en-AU" b="1" dirty="0"/>
              <a:t>Eating DURING Training/Competitions</a:t>
            </a:r>
          </a:p>
        </p:txBody>
      </p:sp>
      <p:sp>
        <p:nvSpPr>
          <p:cNvPr id="4" name="Content Placeholder 2"/>
          <p:cNvSpPr>
            <a:spLocks noGrp="1"/>
          </p:cNvSpPr>
          <p:nvPr>
            <p:ph idx="1"/>
          </p:nvPr>
        </p:nvSpPr>
        <p:spPr>
          <a:xfrm>
            <a:off x="467544" y="3356992"/>
            <a:ext cx="8229600" cy="4525963"/>
          </a:xfrm>
        </p:spPr>
        <p:txBody>
          <a:bodyPr>
            <a:normAutofit/>
          </a:bodyPr>
          <a:lstStyle/>
          <a:p>
            <a:pPr marL="0" lvl="0" indent="0">
              <a:buNone/>
            </a:pPr>
            <a:r>
              <a:rPr lang="en-AU" b="1" i="1" dirty="0"/>
              <a:t>Why?  </a:t>
            </a:r>
          </a:p>
          <a:p>
            <a:pPr marL="0" lvl="0" indent="0" algn="ctr">
              <a:buNone/>
            </a:pPr>
            <a:r>
              <a:rPr lang="en-AU" sz="4000" b="1" i="1" dirty="0"/>
              <a:t>THE 3 R’s</a:t>
            </a:r>
          </a:p>
          <a:p>
            <a:pPr lvl="0"/>
            <a:r>
              <a:rPr lang="en-AU" b="1" dirty="0"/>
              <a:t>Restore</a:t>
            </a:r>
            <a:r>
              <a:rPr lang="en-AU" dirty="0"/>
              <a:t> muscle and liver fuel stores </a:t>
            </a:r>
          </a:p>
          <a:p>
            <a:pPr lvl="0"/>
            <a:r>
              <a:rPr lang="en-AU" b="1" dirty="0"/>
              <a:t>Replace</a:t>
            </a:r>
            <a:r>
              <a:rPr lang="en-AU" dirty="0"/>
              <a:t> fluids and electrolytes</a:t>
            </a:r>
          </a:p>
          <a:p>
            <a:pPr lvl="0"/>
            <a:r>
              <a:rPr lang="en-AU" b="1" dirty="0"/>
              <a:t>Repair</a:t>
            </a:r>
            <a:r>
              <a:rPr lang="en-AU" dirty="0"/>
              <a:t> and adaptation processes</a:t>
            </a:r>
          </a:p>
          <a:p>
            <a:pPr marL="0" lvl="0" indent="0">
              <a:buNone/>
            </a:pPr>
            <a:endParaRPr lang="en-AU" dirty="0"/>
          </a:p>
          <a:p>
            <a:pPr lvl="0"/>
            <a:endParaRPr lang="en-AU" dirty="0"/>
          </a:p>
        </p:txBody>
      </p:sp>
    </p:spTree>
    <p:extLst>
      <p:ext uri="{BB962C8B-B14F-4D97-AF65-F5344CB8AC3E}">
        <p14:creationId xmlns:p14="http://schemas.microsoft.com/office/powerpoint/2010/main" val="22903743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493912"/>
            <a:ext cx="8229600" cy="1143000"/>
          </a:xfrm>
        </p:spPr>
        <p:txBody>
          <a:bodyPr>
            <a:normAutofit fontScale="90000"/>
          </a:bodyPr>
          <a:lstStyle/>
          <a:p>
            <a:r>
              <a:rPr lang="en-AU" b="1" dirty="0"/>
              <a:t>Eating During Training/Competitions</a:t>
            </a:r>
          </a:p>
        </p:txBody>
      </p:sp>
      <p:sp>
        <p:nvSpPr>
          <p:cNvPr id="4" name="Content Placeholder 2"/>
          <p:cNvSpPr>
            <a:spLocks noGrp="1"/>
          </p:cNvSpPr>
          <p:nvPr>
            <p:ph idx="1"/>
          </p:nvPr>
        </p:nvSpPr>
        <p:spPr>
          <a:xfrm>
            <a:off x="467544" y="2636912"/>
            <a:ext cx="8229600" cy="4525963"/>
          </a:xfrm>
        </p:spPr>
        <p:txBody>
          <a:bodyPr>
            <a:normAutofit fontScale="85000" lnSpcReduction="20000"/>
          </a:bodyPr>
          <a:lstStyle/>
          <a:p>
            <a:pPr marL="0" lvl="0" indent="0">
              <a:buNone/>
            </a:pPr>
            <a:r>
              <a:rPr lang="en-AU" b="1" i="1" dirty="0"/>
              <a:t>When?</a:t>
            </a:r>
          </a:p>
          <a:p>
            <a:pPr lvl="0"/>
            <a:r>
              <a:rPr lang="en-AU" b="1" dirty="0"/>
              <a:t>Your body burns 1g of glucose per MINUTE </a:t>
            </a:r>
            <a:r>
              <a:rPr lang="en-AU" dirty="0"/>
              <a:t>with high intensity efforts… therefore FUELING foods need to be consumed regularly </a:t>
            </a:r>
          </a:p>
          <a:p>
            <a:pPr lvl="0"/>
            <a:r>
              <a:rPr lang="en-AU" dirty="0"/>
              <a:t>As soon as possible to hit protein synthesis window (preferably within a the 1</a:t>
            </a:r>
            <a:r>
              <a:rPr lang="en-AU" baseline="30000" dirty="0"/>
              <a:t>st</a:t>
            </a:r>
            <a:r>
              <a:rPr lang="en-AU" dirty="0"/>
              <a:t> hour) </a:t>
            </a:r>
          </a:p>
          <a:p>
            <a:pPr lvl="0"/>
            <a:r>
              <a:rPr lang="en-AU" dirty="0"/>
              <a:t>Be realistic about what is needed to suit your 	training and goals</a:t>
            </a:r>
          </a:p>
          <a:p>
            <a:pPr lvl="0"/>
            <a:r>
              <a:rPr lang="en-AU" dirty="0"/>
              <a:t>Depending on your competition/s time, types of 	food/drink needed can vary greatly therefore 	PREPARING and PLANNING are essential- 	especially for tournaments </a:t>
            </a:r>
          </a:p>
          <a:p>
            <a:pPr marL="0" lvl="0" indent="0">
              <a:buNone/>
            </a:pPr>
            <a:endParaRPr lang="en-AU" dirty="0"/>
          </a:p>
        </p:txBody>
      </p:sp>
    </p:spTree>
    <p:extLst>
      <p:ext uri="{BB962C8B-B14F-4D97-AF65-F5344CB8AC3E}">
        <p14:creationId xmlns:p14="http://schemas.microsoft.com/office/powerpoint/2010/main" val="2346779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txBox="1">
            <a:spLocks noChangeArrowheads="1"/>
          </p:cNvSpPr>
          <p:nvPr/>
        </p:nvSpPr>
        <p:spPr bwMode="auto">
          <a:xfrm>
            <a:off x="796989" y="2000923"/>
            <a:ext cx="7884942" cy="1143000"/>
          </a:xfrm>
          <a:prstGeom prst="roundRect">
            <a:avLst>
              <a:gd name="adj" fmla="val 21667"/>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Century Gothic" panose="020B0502020202020204" pitchFamily="34" charset="0"/>
                <a:ea typeface="ＭＳ Ｐゴシック" charset="0"/>
                <a:cs typeface="ＭＳ Ｐゴシック" charset="0"/>
              </a:rPr>
              <a:t>Why is nutrition important?</a:t>
            </a:r>
          </a:p>
        </p:txBody>
      </p:sp>
      <p:sp>
        <p:nvSpPr>
          <p:cNvPr id="6" name="Rectangle 3"/>
          <p:cNvSpPr txBox="1">
            <a:spLocks noChangeArrowheads="1"/>
          </p:cNvSpPr>
          <p:nvPr/>
        </p:nvSpPr>
        <p:spPr>
          <a:xfrm>
            <a:off x="827584" y="3284984"/>
            <a:ext cx="5760541" cy="37242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Century Gothic" charset="0"/>
                <a:ea typeface="ＭＳ Ｐゴシック" charset="0"/>
                <a:cs typeface="ＭＳ Ｐゴシック" charset="0"/>
              </a:rPr>
              <a:t>Fuel for your body</a:t>
            </a:r>
          </a:p>
          <a:p>
            <a:r>
              <a:rPr lang="en-US" sz="2400" dirty="0">
                <a:latin typeface="Century Gothic" charset="0"/>
                <a:ea typeface="ＭＳ Ｐゴシック" charset="0"/>
                <a:cs typeface="ＭＳ Ｐゴシック" charset="0"/>
              </a:rPr>
              <a:t>Energy for life</a:t>
            </a:r>
          </a:p>
          <a:p>
            <a:pPr lvl="1"/>
            <a:r>
              <a:rPr lang="en-US" sz="2400" dirty="0">
                <a:latin typeface="Century Gothic" charset="0"/>
                <a:ea typeface="ＭＳ Ｐゴシック" charset="0"/>
              </a:rPr>
              <a:t>Muscles</a:t>
            </a:r>
          </a:p>
          <a:p>
            <a:pPr lvl="1"/>
            <a:r>
              <a:rPr lang="en-US" sz="2400" dirty="0">
                <a:latin typeface="Century Gothic" charset="0"/>
                <a:ea typeface="ＭＳ Ｐゴシック" charset="0"/>
              </a:rPr>
              <a:t>Brain</a:t>
            </a:r>
          </a:p>
          <a:p>
            <a:pPr lvl="1"/>
            <a:r>
              <a:rPr lang="en-US" sz="2400" dirty="0">
                <a:latin typeface="Century Gothic" charset="0"/>
                <a:ea typeface="ＭＳ Ｐゴシック" charset="0"/>
              </a:rPr>
              <a:t>Body processes</a:t>
            </a:r>
          </a:p>
          <a:p>
            <a:r>
              <a:rPr lang="en-US" sz="2400" dirty="0">
                <a:latin typeface="Century Gothic" charset="0"/>
                <a:ea typeface="ＭＳ Ｐゴシック" charset="0"/>
                <a:cs typeface="ＭＳ Ｐゴシック" charset="0"/>
              </a:rPr>
              <a:t>Boosts immune system</a:t>
            </a:r>
          </a:p>
          <a:p>
            <a:r>
              <a:rPr lang="en-US" sz="2400" dirty="0">
                <a:latin typeface="Century Gothic" charset="0"/>
                <a:ea typeface="ＭＳ Ｐゴシック" charset="0"/>
                <a:cs typeface="ＭＳ Ｐゴシック" charset="0"/>
              </a:rPr>
              <a:t>You can</a:t>
            </a:r>
            <a:r>
              <a:rPr lang="ja-JP" altLang="en-US" sz="2400" dirty="0">
                <a:latin typeface="Century Gothic" charset="0"/>
                <a:ea typeface="ＭＳ Ｐゴシック" charset="0"/>
                <a:cs typeface="ＭＳ Ｐゴシック" charset="0"/>
              </a:rPr>
              <a:t>’</a:t>
            </a:r>
            <a:r>
              <a:rPr lang="en-US" altLang="ja-JP" sz="2400" dirty="0">
                <a:latin typeface="Century Gothic" charset="0"/>
                <a:ea typeface="ＭＳ Ｐゴシック" charset="0"/>
                <a:cs typeface="ＭＳ Ｐゴシック" charset="0"/>
              </a:rPr>
              <a:t>t live without it!</a:t>
            </a:r>
            <a:endParaRPr lang="en-US" sz="2400" dirty="0">
              <a:latin typeface="Century Gothic" charset="0"/>
              <a:ea typeface="ＭＳ Ｐゴシック" charset="0"/>
              <a:cs typeface="ＭＳ Ｐゴシック" charset="0"/>
            </a:endParaRPr>
          </a:p>
        </p:txBody>
      </p:sp>
      <p:pic>
        <p:nvPicPr>
          <p:cNvPr id="8" name="Picture 7" descr="cover.png"/>
          <p:cNvPicPr>
            <a:picLocks noChangeAspect="1"/>
          </p:cNvPicPr>
          <p:nvPr/>
        </p:nvPicPr>
        <p:blipFill>
          <a:blip r:embed="rId2"/>
          <a:stretch>
            <a:fillRect/>
          </a:stretch>
        </p:blipFill>
        <p:spPr>
          <a:xfrm>
            <a:off x="5148064" y="3850129"/>
            <a:ext cx="3538876" cy="1309924"/>
          </a:xfrm>
          <a:prstGeom prst="rect">
            <a:avLst/>
          </a:prstGeom>
        </p:spPr>
      </p:pic>
    </p:spTree>
    <p:extLst>
      <p:ext uri="{BB962C8B-B14F-4D97-AF65-F5344CB8AC3E}">
        <p14:creationId xmlns:p14="http://schemas.microsoft.com/office/powerpoint/2010/main" val="3968923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63538"/>
            <a:ext cx="8229600" cy="1143000"/>
          </a:xfrm>
        </p:spPr>
        <p:txBody>
          <a:bodyPr>
            <a:normAutofit fontScale="90000"/>
          </a:bodyPr>
          <a:lstStyle/>
          <a:p>
            <a:r>
              <a:rPr lang="en-AU" b="1" dirty="0"/>
              <a:t>Eating During Training/Competitions</a:t>
            </a:r>
          </a:p>
        </p:txBody>
      </p:sp>
      <p:sp>
        <p:nvSpPr>
          <p:cNvPr id="4" name="Content Placeholder 2"/>
          <p:cNvSpPr>
            <a:spLocks noGrp="1"/>
          </p:cNvSpPr>
          <p:nvPr>
            <p:ph idx="1"/>
          </p:nvPr>
        </p:nvSpPr>
        <p:spPr>
          <a:xfrm>
            <a:off x="467544" y="3429000"/>
            <a:ext cx="8229600" cy="4525963"/>
          </a:xfrm>
        </p:spPr>
        <p:txBody>
          <a:bodyPr>
            <a:normAutofit/>
          </a:bodyPr>
          <a:lstStyle/>
          <a:p>
            <a:pPr marL="0" lvl="0" indent="0">
              <a:buNone/>
            </a:pPr>
            <a:r>
              <a:rPr lang="en-AU" b="1" i="1" dirty="0"/>
              <a:t>What?</a:t>
            </a:r>
          </a:p>
          <a:p>
            <a:r>
              <a:rPr lang="en-AU" dirty="0"/>
              <a:t>Combination of carbohydrates and protein optimal, small amount of healthy fats</a:t>
            </a:r>
          </a:p>
          <a:p>
            <a:r>
              <a:rPr lang="en-AU" dirty="0"/>
              <a:t>LOW GI vs HIGH GI options</a:t>
            </a:r>
          </a:p>
          <a:p>
            <a:endParaRPr lang="en-AU"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5229200"/>
            <a:ext cx="3028950" cy="1514475"/>
          </a:xfrm>
          <a:prstGeom prst="rect">
            <a:avLst/>
          </a:prstGeom>
        </p:spPr>
      </p:pic>
    </p:spTree>
    <p:extLst>
      <p:ext uri="{BB962C8B-B14F-4D97-AF65-F5344CB8AC3E}">
        <p14:creationId xmlns:p14="http://schemas.microsoft.com/office/powerpoint/2010/main" val="13407303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551" y="1205651"/>
            <a:ext cx="8229600" cy="1143000"/>
          </a:xfrm>
        </p:spPr>
        <p:txBody>
          <a:bodyPr/>
          <a:lstStyle/>
          <a:p>
            <a:r>
              <a:rPr lang="en-AU" b="1" dirty="0">
                <a:solidFill>
                  <a:srgbClr val="002060"/>
                </a:solidFill>
                <a:effectLst>
                  <a:outerShdw blurRad="38100" dist="38100" dir="2700000" algn="tl">
                    <a:srgbClr val="000000">
                      <a:alpha val="43137"/>
                    </a:srgbClr>
                  </a:outerShdw>
                </a:effectLst>
              </a:rPr>
              <a:t>What is GI?</a:t>
            </a:r>
          </a:p>
        </p:txBody>
      </p:sp>
      <p:sp>
        <p:nvSpPr>
          <p:cNvPr id="3" name="Content Placeholder 2"/>
          <p:cNvSpPr>
            <a:spLocks noGrp="1"/>
          </p:cNvSpPr>
          <p:nvPr>
            <p:ph idx="1"/>
          </p:nvPr>
        </p:nvSpPr>
        <p:spPr>
          <a:xfrm>
            <a:off x="534889" y="2545789"/>
            <a:ext cx="3394720" cy="4525963"/>
          </a:xfrm>
        </p:spPr>
        <p:txBody>
          <a:bodyPr>
            <a:normAutofit fontScale="70000" lnSpcReduction="20000"/>
          </a:bodyPr>
          <a:lstStyle/>
          <a:p>
            <a:pPr lvl="0" algn="ctr">
              <a:buNone/>
            </a:pPr>
            <a:r>
              <a:rPr lang="en-US" b="1" dirty="0">
                <a:effectLst>
                  <a:outerShdw blurRad="38100" dist="38100" dir="2700000" algn="tl">
                    <a:srgbClr val="000000">
                      <a:alpha val="43137"/>
                    </a:srgbClr>
                  </a:outerShdw>
                </a:effectLst>
              </a:rPr>
              <a:t>A </a:t>
            </a:r>
            <a:r>
              <a:rPr lang="en-US" b="1" dirty="0">
                <a:solidFill>
                  <a:srgbClr val="00B050"/>
                </a:solidFill>
                <a:effectLst>
                  <a:outerShdw blurRad="38100" dist="38100" dir="2700000" algn="tl">
                    <a:srgbClr val="000000">
                      <a:alpha val="43137"/>
                    </a:srgbClr>
                  </a:outerShdw>
                </a:effectLst>
              </a:rPr>
              <a:t>low GI </a:t>
            </a:r>
            <a:r>
              <a:rPr lang="en-US" b="1" dirty="0">
                <a:effectLst>
                  <a:outerShdw blurRad="38100" dist="38100" dir="2700000" algn="tl">
                    <a:srgbClr val="000000">
                      <a:alpha val="43137"/>
                    </a:srgbClr>
                  </a:outerShdw>
                </a:effectLst>
              </a:rPr>
              <a:t>carbohydrate raises blood glucose levels slowly over a longer time followed by a gradual decline</a:t>
            </a:r>
          </a:p>
          <a:p>
            <a:pPr lvl="0" algn="ctr">
              <a:buNone/>
            </a:pPr>
            <a:endParaRPr lang="en-US" b="1" dirty="0">
              <a:effectLst>
                <a:outerShdw blurRad="38100" dist="38100" dir="2700000" algn="tl">
                  <a:srgbClr val="000000">
                    <a:alpha val="43137"/>
                  </a:srgbClr>
                </a:outerShdw>
              </a:effectLst>
            </a:endParaRPr>
          </a:p>
          <a:p>
            <a:pPr lvl="0"/>
            <a:r>
              <a:rPr lang="en-US" dirty="0"/>
              <a:t>Helping to keep blood glucose levels controlled.  </a:t>
            </a:r>
          </a:p>
          <a:p>
            <a:pPr lvl="0"/>
            <a:r>
              <a:rPr lang="en-US" dirty="0"/>
              <a:t>Benefit =low GI foods are more satisfying and filling, which is helpful in weight management.</a:t>
            </a:r>
            <a:endParaRPr lang="en-AU" dirty="0"/>
          </a:p>
          <a:p>
            <a:endParaRPr lang="en-AU" dirty="0"/>
          </a:p>
        </p:txBody>
      </p:sp>
      <p:sp>
        <p:nvSpPr>
          <p:cNvPr id="2049" name="Rectangle 1"/>
          <p:cNvSpPr>
            <a:spLocks noChangeArrowheads="1"/>
          </p:cNvSpPr>
          <p:nvPr/>
        </p:nvSpPr>
        <p:spPr bwMode="auto">
          <a:xfrm>
            <a:off x="60862" y="6347342"/>
            <a:ext cx="9166292"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rgbClr val="002060"/>
                </a:solidFill>
                <a:effectLst>
                  <a:outerShdw blurRad="38100" dist="38100" dir="2700000" algn="tl">
                    <a:srgbClr val="000000">
                      <a:alpha val="43137"/>
                    </a:srgbClr>
                  </a:outerShdw>
                </a:effectLst>
                <a:latin typeface="Century Gothic" pitchFamily="34" charset="0"/>
                <a:ea typeface="Times New Roman" pitchFamily="18" charset="0"/>
                <a:cs typeface="Arial" pitchFamily="34" charset="0"/>
              </a:rPr>
              <a:t>Lower GI foods assist in the management of insulin, weight &amp; blood sugar levels.  </a:t>
            </a:r>
            <a:endParaRPr kumimoji="0" lang="en-US" sz="2800" b="0" i="0" u="none" strike="noStrike" cap="none" normalizeH="0" baseline="0" dirty="0">
              <a:ln>
                <a:noFill/>
              </a:ln>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Rectangle 5"/>
          <p:cNvSpPr/>
          <p:nvPr/>
        </p:nvSpPr>
        <p:spPr>
          <a:xfrm>
            <a:off x="4610944" y="2545789"/>
            <a:ext cx="3851920" cy="3323987"/>
          </a:xfrm>
          <a:prstGeom prst="rect">
            <a:avLst/>
          </a:prstGeom>
        </p:spPr>
        <p:txBody>
          <a:bodyPr wrap="square">
            <a:spAutoFit/>
          </a:bodyPr>
          <a:lstStyle/>
          <a:p>
            <a:pPr lvl="0" algn="ctr"/>
            <a:r>
              <a:rPr lang="en-US" sz="2100" b="1" dirty="0">
                <a:effectLst>
                  <a:outerShdw blurRad="38100" dist="38100" dir="2700000" algn="tl">
                    <a:srgbClr val="000000">
                      <a:alpha val="43137"/>
                    </a:srgbClr>
                  </a:outerShdw>
                </a:effectLst>
              </a:rPr>
              <a:t>A </a:t>
            </a:r>
            <a:r>
              <a:rPr lang="en-US" sz="2100" b="1" dirty="0">
                <a:solidFill>
                  <a:srgbClr val="FF0000"/>
                </a:solidFill>
                <a:effectLst>
                  <a:outerShdw blurRad="38100" dist="38100" dir="2700000" algn="tl">
                    <a:srgbClr val="000000">
                      <a:alpha val="43137"/>
                    </a:srgbClr>
                  </a:outerShdw>
                </a:effectLst>
              </a:rPr>
              <a:t>high GI </a:t>
            </a:r>
            <a:r>
              <a:rPr lang="en-US" sz="2100" b="1" dirty="0">
                <a:effectLst>
                  <a:outerShdw blurRad="38100" dist="38100" dir="2700000" algn="tl">
                    <a:srgbClr val="000000">
                      <a:alpha val="43137"/>
                    </a:srgbClr>
                  </a:outerShdw>
                </a:effectLst>
              </a:rPr>
              <a:t>carbohydrate</a:t>
            </a:r>
          </a:p>
          <a:p>
            <a:pPr lvl="0" algn="ctr"/>
            <a:r>
              <a:rPr lang="en-US" sz="2100" b="1" dirty="0">
                <a:effectLst>
                  <a:outerShdw blurRad="38100" dist="38100" dir="2700000" algn="tl">
                    <a:srgbClr val="000000">
                      <a:alpha val="43137"/>
                    </a:srgbClr>
                  </a:outerShdw>
                </a:effectLst>
              </a:rPr>
              <a:t>releases glucose into the blood stream quickly causing a spike in blood sugar levels. </a:t>
            </a:r>
          </a:p>
          <a:p>
            <a:pPr lvl="0" algn="ctr"/>
            <a:endParaRPr lang="en-US" sz="2100" b="1" dirty="0">
              <a:effectLst>
                <a:outerShdw blurRad="38100" dist="38100" dir="2700000" algn="tl">
                  <a:srgbClr val="000000">
                    <a:alpha val="43137"/>
                  </a:srgbClr>
                </a:outerShdw>
              </a:effectLst>
            </a:endParaRPr>
          </a:p>
          <a:p>
            <a:pPr lvl="0">
              <a:buFont typeface="Arial" pitchFamily="34" charset="0"/>
              <a:buChar char="•"/>
            </a:pPr>
            <a:r>
              <a:rPr lang="en-US" sz="2100" dirty="0"/>
              <a:t> Pancreas has to work hard to produce the hormone insulin. </a:t>
            </a:r>
          </a:p>
          <a:p>
            <a:pPr lvl="0">
              <a:buFont typeface="Arial" pitchFamily="34" charset="0"/>
              <a:buChar char="•"/>
            </a:pPr>
            <a:r>
              <a:rPr lang="en-US" sz="2100" dirty="0"/>
              <a:t>Leads to our body storing fat more efficiently, which is not an ideal situation. </a:t>
            </a:r>
            <a:endParaRPr lang="en-AU" sz="2100" dirty="0"/>
          </a:p>
        </p:txBody>
      </p:sp>
      <p:cxnSp>
        <p:nvCxnSpPr>
          <p:cNvPr id="8" name="Straight Arrow Connector 7"/>
          <p:cNvCxnSpPr/>
          <p:nvPr/>
        </p:nvCxnSpPr>
        <p:spPr>
          <a:xfrm>
            <a:off x="2195736" y="3933056"/>
            <a:ext cx="0" cy="36004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360960" y="3933056"/>
            <a:ext cx="0" cy="36004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83968" y="2348880"/>
            <a:ext cx="0" cy="388843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2704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720" y="1237490"/>
            <a:ext cx="8229600" cy="1143000"/>
          </a:xfrm>
        </p:spPr>
        <p:txBody>
          <a:bodyPr/>
          <a:lstStyle/>
          <a:p>
            <a:r>
              <a:rPr lang="en-AU" b="1" dirty="0">
                <a:solidFill>
                  <a:srgbClr val="002060"/>
                </a:solidFill>
                <a:effectLst>
                  <a:outerShdw blurRad="38100" dist="38100" dir="2700000" algn="tl">
                    <a:srgbClr val="000000">
                      <a:alpha val="43137"/>
                    </a:srgbClr>
                  </a:outerShdw>
                </a:effectLst>
              </a:rPr>
              <a:t>Glycemic Index</a:t>
            </a:r>
          </a:p>
        </p:txBody>
      </p:sp>
      <p:pic>
        <p:nvPicPr>
          <p:cNvPr id="4" name="Content Placeholder 3" descr="http://www.rogerspeakperformers.com/wordpress/wp-content/uploads/2012/03/032912_1018_TheGlycemic1.png"/>
          <p:cNvPicPr>
            <a:picLocks noGrp="1" noChangeAspect="1" noChangeArrowheads="1"/>
          </p:cNvPicPr>
          <p:nvPr>
            <p:ph idx="1"/>
          </p:nvPr>
        </p:nvPicPr>
        <p:blipFill>
          <a:blip r:embed="rId2" cstate="print"/>
          <a:srcRect/>
          <a:stretch>
            <a:fillRect/>
          </a:stretch>
        </p:blipFill>
        <p:spPr bwMode="auto">
          <a:xfrm>
            <a:off x="1331640" y="2321496"/>
            <a:ext cx="6075970" cy="4536504"/>
          </a:xfrm>
          <a:prstGeom prst="rect">
            <a:avLst/>
          </a:prstGeom>
          <a:ln>
            <a:noFill/>
          </a:ln>
          <a:effectLst>
            <a:softEdge rad="112500"/>
          </a:effectLst>
        </p:spPr>
      </p:pic>
    </p:spTree>
    <p:extLst>
      <p:ext uri="{BB962C8B-B14F-4D97-AF65-F5344CB8AC3E}">
        <p14:creationId xmlns:p14="http://schemas.microsoft.com/office/powerpoint/2010/main" val="3390107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412776"/>
            <a:ext cx="4248472" cy="1143000"/>
          </a:xfrm>
        </p:spPr>
        <p:style>
          <a:lnRef idx="2">
            <a:schemeClr val="accent1"/>
          </a:lnRef>
          <a:fillRef idx="1">
            <a:schemeClr val="lt1"/>
          </a:fillRef>
          <a:effectRef idx="0">
            <a:schemeClr val="accent1"/>
          </a:effectRef>
          <a:fontRef idx="minor">
            <a:schemeClr val="dk1"/>
          </a:fontRef>
        </p:style>
        <p:txBody>
          <a:bodyPr>
            <a:normAutofit/>
          </a:bodyPr>
          <a:lstStyle/>
          <a:p>
            <a:pPr>
              <a:defRPr/>
            </a:pPr>
            <a:r>
              <a:rPr lang="en-US" sz="4400" b="1" dirty="0">
                <a:solidFill>
                  <a:srgbClr val="000000"/>
                </a:solidFill>
                <a:effectLst>
                  <a:outerShdw blurRad="38100" dist="38100" dir="2700000" algn="tl">
                    <a:srgbClr val="000000">
                      <a:alpha val="43137"/>
                    </a:srgbClr>
                  </a:outerShdw>
                </a:effectLst>
                <a:latin typeface="Century Gothic" panose="020B0502020202020204" pitchFamily="34" charset="0"/>
                <a:cs typeface="+mj-cs"/>
              </a:rPr>
              <a:t>Question </a:t>
            </a:r>
            <a:endParaRPr lang="en-AU" sz="4400" b="1" dirty="0">
              <a:solidFill>
                <a:srgbClr val="000000"/>
              </a:solidFill>
              <a:effectLst>
                <a:outerShdw blurRad="38100" dist="38100" dir="2700000" algn="tl">
                  <a:srgbClr val="000000">
                    <a:alpha val="43137"/>
                  </a:srgbClr>
                </a:outerShdw>
              </a:effectLst>
              <a:latin typeface="Century Gothic" panose="020B0502020202020204" pitchFamily="34" charset="0"/>
              <a:cs typeface="+mj-cs"/>
            </a:endParaRPr>
          </a:p>
        </p:txBody>
      </p:sp>
      <p:sp>
        <p:nvSpPr>
          <p:cNvPr id="5123" name="Content Placeholder 2"/>
          <p:cNvSpPr>
            <a:spLocks noGrp="1"/>
          </p:cNvSpPr>
          <p:nvPr>
            <p:ph sz="half" idx="1"/>
          </p:nvPr>
        </p:nvSpPr>
        <p:spPr>
          <a:xfrm>
            <a:off x="503548" y="3133725"/>
            <a:ext cx="8280920" cy="3724275"/>
          </a:xfrm>
        </p:spPr>
        <p:txBody>
          <a:bodyPr/>
          <a:lstStyle/>
          <a:p>
            <a:pPr algn="ctr">
              <a:buFont typeface="Wingdings" charset="0"/>
              <a:buNone/>
            </a:pPr>
            <a:r>
              <a:rPr lang="en-AU" dirty="0">
                <a:latin typeface="Comic Sans MS" charset="0"/>
                <a:cs typeface="Arial" charset="0"/>
              </a:rPr>
              <a:t> </a:t>
            </a:r>
            <a:r>
              <a:rPr lang="en-AU" b="1" dirty="0">
                <a:latin typeface="Century Gothic" panose="020B0502020202020204" pitchFamily="34" charset="0"/>
                <a:cs typeface="Century Gothic"/>
              </a:rPr>
              <a:t>How much water should an equestrian  athlete be drinking each day?</a:t>
            </a:r>
          </a:p>
          <a:p>
            <a:pPr marL="0" indent="0">
              <a:buNone/>
            </a:pPr>
            <a:endParaRPr lang="en-AU" dirty="0">
              <a:latin typeface="Century Gothic" panose="020B0502020202020204" pitchFamily="34" charset="0"/>
              <a:ea typeface="ＭＳ Ｐゴシック" charset="0"/>
            </a:endParaRPr>
          </a:p>
          <a:p>
            <a:pPr marL="514350" indent="-514350" algn="ctr">
              <a:buAutoNum type="alphaUcPeriod"/>
            </a:pPr>
            <a:r>
              <a:rPr lang="en-AU" dirty="0">
                <a:latin typeface="Century Gothic" panose="020B0502020202020204" pitchFamily="34" charset="0"/>
                <a:ea typeface="ＭＳ Ｐゴシック" charset="0"/>
              </a:rPr>
              <a:t>100mL per year of age</a:t>
            </a:r>
          </a:p>
          <a:p>
            <a:pPr marL="514350" indent="-514350" algn="ctr">
              <a:buAutoNum type="alphaUcPeriod"/>
            </a:pPr>
            <a:r>
              <a:rPr lang="en-AU" dirty="0">
                <a:latin typeface="Century Gothic" panose="020B0502020202020204" pitchFamily="34" charset="0"/>
                <a:ea typeface="ＭＳ Ｐゴシック" charset="0"/>
              </a:rPr>
              <a:t>2L, more if its hot or humid &amp; when training</a:t>
            </a:r>
          </a:p>
          <a:p>
            <a:pPr marL="514350" indent="-514350" algn="ctr">
              <a:buAutoNum type="alphaUcPeriod"/>
            </a:pPr>
            <a:r>
              <a:rPr lang="en-AU" dirty="0">
                <a:latin typeface="Century Gothic" panose="020B0502020202020204" pitchFamily="34" charset="0"/>
                <a:ea typeface="ＭＳ Ｐゴシック" charset="0"/>
              </a:rPr>
              <a:t>Drink when they are thirsty</a:t>
            </a:r>
          </a:p>
        </p:txBody>
      </p:sp>
    </p:spTree>
    <p:extLst>
      <p:ext uri="{BB962C8B-B14F-4D97-AF65-F5344CB8AC3E}">
        <p14:creationId xmlns:p14="http://schemas.microsoft.com/office/powerpoint/2010/main" val="25820077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4248472" cy="1143000"/>
          </a:xfrm>
        </p:spPr>
        <p:style>
          <a:lnRef idx="2">
            <a:schemeClr val="accent1"/>
          </a:lnRef>
          <a:fillRef idx="1">
            <a:schemeClr val="lt1"/>
          </a:fillRef>
          <a:effectRef idx="0">
            <a:schemeClr val="accent1"/>
          </a:effectRef>
          <a:fontRef idx="minor">
            <a:schemeClr val="dk1"/>
          </a:fontRef>
        </p:style>
        <p:txBody>
          <a:bodyPr>
            <a:normAutofit/>
          </a:bodyPr>
          <a:lstStyle/>
          <a:p>
            <a:pPr>
              <a:defRPr/>
            </a:pPr>
            <a:r>
              <a:rPr lang="en-US" sz="4400" dirty="0">
                <a:solidFill>
                  <a:srgbClr val="000000"/>
                </a:solidFill>
                <a:effectLst>
                  <a:outerShdw blurRad="38100" dist="38100" dir="2700000" algn="tl">
                    <a:srgbClr val="000000">
                      <a:alpha val="43137"/>
                    </a:srgbClr>
                  </a:outerShdw>
                </a:effectLst>
                <a:latin typeface="Century Gothic" panose="020B0502020202020204" pitchFamily="34" charset="0"/>
                <a:cs typeface="+mj-cs"/>
              </a:rPr>
              <a:t>Answer </a:t>
            </a:r>
            <a:endParaRPr lang="en-AU" sz="4400" dirty="0">
              <a:solidFill>
                <a:srgbClr val="000000"/>
              </a:solidFill>
              <a:effectLst>
                <a:outerShdw blurRad="38100" dist="38100" dir="2700000" algn="tl">
                  <a:srgbClr val="000000">
                    <a:alpha val="43137"/>
                  </a:srgbClr>
                </a:outerShdw>
              </a:effectLst>
              <a:latin typeface="Century Gothic" panose="020B0502020202020204" pitchFamily="34" charset="0"/>
              <a:cs typeface="+mj-cs"/>
            </a:endParaRPr>
          </a:p>
        </p:txBody>
      </p:sp>
      <p:sp>
        <p:nvSpPr>
          <p:cNvPr id="5123" name="Content Placeholder 2"/>
          <p:cNvSpPr>
            <a:spLocks noGrp="1"/>
          </p:cNvSpPr>
          <p:nvPr>
            <p:ph sz="half" idx="1"/>
          </p:nvPr>
        </p:nvSpPr>
        <p:spPr>
          <a:xfrm>
            <a:off x="539552" y="1700808"/>
            <a:ext cx="8270677" cy="3724275"/>
          </a:xfrm>
        </p:spPr>
        <p:txBody>
          <a:bodyPr/>
          <a:lstStyle/>
          <a:p>
            <a:pPr marL="0" indent="0">
              <a:buNone/>
            </a:pPr>
            <a:r>
              <a:rPr lang="en-AU" b="1" dirty="0">
                <a:latin typeface="Century Gothic" panose="020B0502020202020204" pitchFamily="34" charset="0"/>
                <a:ea typeface="ＭＳ Ｐゴシック" charset="0"/>
              </a:rPr>
              <a:t>B. 2L, more if its hot or humid &amp; when training</a:t>
            </a:r>
          </a:p>
          <a:p>
            <a:pPr marL="0" indent="0">
              <a:buNone/>
            </a:pPr>
            <a:endParaRPr lang="en-AU" dirty="0">
              <a:latin typeface="Arial" charset="0"/>
              <a:ea typeface="ＭＳ Ｐゴシック" charset="0"/>
            </a:endParaRPr>
          </a:p>
        </p:txBody>
      </p:sp>
      <p:sp>
        <p:nvSpPr>
          <p:cNvPr id="5" name="Title 1"/>
          <p:cNvSpPr txBox="1">
            <a:spLocks/>
          </p:cNvSpPr>
          <p:nvPr/>
        </p:nvSpPr>
        <p:spPr>
          <a:xfrm>
            <a:off x="755577" y="2420888"/>
            <a:ext cx="4608512" cy="111610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000090"/>
                </a:solidFill>
                <a:latin typeface="Century Gothic" panose="020B0502020202020204" pitchFamily="34" charset="0"/>
              </a:rPr>
              <a:t>How do I know if I am hydrated?</a:t>
            </a:r>
          </a:p>
        </p:txBody>
      </p:sp>
      <p:sp>
        <p:nvSpPr>
          <p:cNvPr id="6" name="Content Placeholder 2"/>
          <p:cNvSpPr>
            <a:spLocks noGrp="1"/>
          </p:cNvSpPr>
          <p:nvPr>
            <p:ph idx="1"/>
          </p:nvPr>
        </p:nvSpPr>
        <p:spPr>
          <a:xfrm>
            <a:off x="467544" y="3789040"/>
            <a:ext cx="4680520" cy="5112372"/>
          </a:xfrm>
        </p:spPr>
        <p:txBody>
          <a:bodyPr/>
          <a:lstStyle/>
          <a:p>
            <a:pPr marL="237744" lvl="2" indent="0" algn="ctr">
              <a:buNone/>
            </a:pPr>
            <a:r>
              <a:rPr lang="en-US" sz="3200" b="1" dirty="0">
                <a:solidFill>
                  <a:schemeClr val="accent6"/>
                </a:solidFill>
                <a:latin typeface="Century Gothic" panose="020B0502020202020204" pitchFamily="34" charset="0"/>
              </a:rPr>
              <a:t>Make sure your urine is clear/pale in colour (1-3)</a:t>
            </a:r>
          </a:p>
          <a:p>
            <a:endParaRPr lang="en-US" dirty="0"/>
          </a:p>
        </p:txBody>
      </p:sp>
      <p:pic>
        <p:nvPicPr>
          <p:cNvPr id="7" name="Picture 6" descr="http://vegetarianrecipeclub.org.uk/files/urine-chart.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0285" y="2395160"/>
            <a:ext cx="3384878" cy="4353899"/>
          </a:xfrm>
          <a:prstGeom prst="rect">
            <a:avLst/>
          </a:prstGeom>
          <a:noFill/>
          <a:ln>
            <a:noFill/>
          </a:ln>
        </p:spPr>
      </p:pic>
    </p:spTree>
    <p:extLst>
      <p:ext uri="{BB962C8B-B14F-4D97-AF65-F5344CB8AC3E}">
        <p14:creationId xmlns:p14="http://schemas.microsoft.com/office/powerpoint/2010/main" val="32471319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818576492"/>
              </p:ext>
            </p:extLst>
          </p:nvPr>
        </p:nvGraphicFramePr>
        <p:xfrm>
          <a:off x="755576" y="1412776"/>
          <a:ext cx="7992888" cy="5050180"/>
        </p:xfrm>
        <a:graphic>
          <a:graphicData uri="http://schemas.openxmlformats.org/drawingml/2006/table">
            <a:tbl>
              <a:tblPr firstRow="1" bandRow="1">
                <a:tableStyleId>{93296810-A885-4BE3-A3E7-6D5BEEA58F35}</a:tableStyleId>
              </a:tblPr>
              <a:tblGrid>
                <a:gridCol w="3019535">
                  <a:extLst>
                    <a:ext uri="{9D8B030D-6E8A-4147-A177-3AD203B41FA5}">
                      <a16:colId xmlns:a16="http://schemas.microsoft.com/office/drawing/2014/main" xmlns="" val="20000"/>
                    </a:ext>
                  </a:extLst>
                </a:gridCol>
                <a:gridCol w="4973353">
                  <a:extLst>
                    <a:ext uri="{9D8B030D-6E8A-4147-A177-3AD203B41FA5}">
                      <a16:colId xmlns:a16="http://schemas.microsoft.com/office/drawing/2014/main" xmlns="" val="20001"/>
                    </a:ext>
                  </a:extLst>
                </a:gridCol>
              </a:tblGrid>
              <a:tr h="525718">
                <a:tc>
                  <a:txBody>
                    <a:bodyPr/>
                    <a:lstStyle/>
                    <a:p>
                      <a:r>
                        <a:rPr lang="en-AU" sz="2400" dirty="0">
                          <a:latin typeface="Century Gothic" panose="020B0502020202020204" pitchFamily="34" charset="0"/>
                        </a:rPr>
                        <a:t>Time</a:t>
                      </a:r>
                    </a:p>
                  </a:txBody>
                  <a:tcPr/>
                </a:tc>
                <a:tc>
                  <a:txBody>
                    <a:bodyPr/>
                    <a:lstStyle/>
                    <a:p>
                      <a:r>
                        <a:rPr lang="en-AU" sz="2400" dirty="0">
                          <a:latin typeface="Century Gothic" panose="020B0502020202020204" pitchFamily="34" charset="0"/>
                        </a:rPr>
                        <a:t>What to</a:t>
                      </a:r>
                      <a:r>
                        <a:rPr lang="en-AU" sz="2400" baseline="0" dirty="0">
                          <a:latin typeface="Century Gothic" panose="020B0502020202020204" pitchFamily="34" charset="0"/>
                        </a:rPr>
                        <a:t> d</a:t>
                      </a:r>
                      <a:r>
                        <a:rPr lang="en-AU" sz="2400" dirty="0">
                          <a:latin typeface="Century Gothic" panose="020B0502020202020204" pitchFamily="34" charset="0"/>
                        </a:rPr>
                        <a:t>rink</a:t>
                      </a:r>
                    </a:p>
                  </a:txBody>
                  <a:tcPr/>
                </a:tc>
                <a:extLst>
                  <a:ext uri="{0D108BD9-81ED-4DB2-BD59-A6C34878D82A}">
                    <a16:rowId xmlns:a16="http://schemas.microsoft.com/office/drawing/2014/main" xmlns="" val="10000"/>
                  </a:ext>
                </a:extLst>
              </a:tr>
              <a:tr h="705914">
                <a:tc>
                  <a:txBody>
                    <a:bodyPr/>
                    <a:lstStyle/>
                    <a:p>
                      <a:r>
                        <a:rPr lang="en-AU" sz="2400" b="1" dirty="0">
                          <a:latin typeface="Century Gothic" panose="020B0502020202020204" pitchFamily="34" charset="0"/>
                        </a:rPr>
                        <a:t>During the day for general hydration</a:t>
                      </a:r>
                    </a:p>
                  </a:txBody>
                  <a:tcPr/>
                </a:tc>
                <a:tc>
                  <a:txBody>
                    <a:bodyPr/>
                    <a:lstStyle/>
                    <a:p>
                      <a:r>
                        <a:rPr lang="en-AU" sz="2400" dirty="0">
                          <a:latin typeface="Century Gothic" panose="020B0502020202020204" pitchFamily="34" charset="0"/>
                        </a:rPr>
                        <a:t>Water</a:t>
                      </a:r>
                      <a:endParaRPr lang="en-AU" sz="2400" b="1" dirty="0">
                        <a:latin typeface="Century Gothic" panose="020B0502020202020204" pitchFamily="34" charset="0"/>
                      </a:endParaRPr>
                    </a:p>
                  </a:txBody>
                  <a:tcPr/>
                </a:tc>
                <a:extLst>
                  <a:ext uri="{0D108BD9-81ED-4DB2-BD59-A6C34878D82A}">
                    <a16:rowId xmlns:a16="http://schemas.microsoft.com/office/drawing/2014/main" xmlns="" val="10001"/>
                  </a:ext>
                </a:extLst>
              </a:tr>
              <a:tr h="1420847">
                <a:tc>
                  <a:txBody>
                    <a:bodyPr/>
                    <a:lstStyle/>
                    <a:p>
                      <a:endParaRPr lang="en-AU" sz="2400" b="1" dirty="0">
                        <a:latin typeface="Century Gothic" panose="020B0502020202020204" pitchFamily="34" charset="0"/>
                      </a:endParaRPr>
                    </a:p>
                    <a:p>
                      <a:r>
                        <a:rPr lang="en-AU" sz="2400" b="1" dirty="0">
                          <a:latin typeface="Century Gothic" panose="020B0502020202020204" pitchFamily="34" charset="0"/>
                        </a:rPr>
                        <a:t>During</a:t>
                      </a:r>
                      <a:r>
                        <a:rPr lang="en-AU" sz="2400" b="1" baseline="0" dirty="0">
                          <a:latin typeface="Century Gothic" panose="020B0502020202020204" pitchFamily="34" charset="0"/>
                        </a:rPr>
                        <a:t> training</a:t>
                      </a:r>
                      <a:endParaRPr lang="en-AU" sz="2400" b="1" dirty="0">
                        <a:latin typeface="Century Gothic" panose="020B0502020202020204" pitchFamily="34" charset="0"/>
                      </a:endParaRPr>
                    </a:p>
                  </a:txBody>
                  <a:tcPr/>
                </a:tc>
                <a:tc>
                  <a:txBody>
                    <a:bodyPr/>
                    <a:lstStyle/>
                    <a:p>
                      <a:r>
                        <a:rPr lang="en-AU" sz="2400" dirty="0">
                          <a:latin typeface="Century Gothic" panose="020B0502020202020204" pitchFamily="34" charset="0"/>
                        </a:rPr>
                        <a:t>Water </a:t>
                      </a:r>
                    </a:p>
                    <a:p>
                      <a:r>
                        <a:rPr lang="en-AU" sz="2400" dirty="0">
                          <a:latin typeface="Century Gothic" panose="020B0502020202020204" pitchFamily="34" charset="0"/>
                        </a:rPr>
                        <a:t>+/- Sports Drink (if really hot only)</a:t>
                      </a:r>
                    </a:p>
                  </a:txBody>
                  <a:tcPr/>
                </a:tc>
                <a:extLst>
                  <a:ext uri="{0D108BD9-81ED-4DB2-BD59-A6C34878D82A}">
                    <a16:rowId xmlns:a16="http://schemas.microsoft.com/office/drawing/2014/main" xmlns="" val="10002"/>
                  </a:ext>
                </a:extLst>
              </a:tr>
              <a:tr h="1091935">
                <a:tc>
                  <a:txBody>
                    <a:bodyPr/>
                    <a:lstStyle/>
                    <a:p>
                      <a:endParaRPr lang="en-AU" sz="2400" b="1" dirty="0">
                        <a:latin typeface="Century Gothic" panose="020B0502020202020204" pitchFamily="34" charset="0"/>
                      </a:endParaRPr>
                    </a:p>
                    <a:p>
                      <a:r>
                        <a:rPr lang="en-AU" sz="2400" b="1" dirty="0">
                          <a:latin typeface="Century Gothic" panose="020B0502020202020204" pitchFamily="34" charset="0"/>
                        </a:rPr>
                        <a:t>After training</a:t>
                      </a:r>
                    </a:p>
                  </a:txBody>
                  <a:tcPr/>
                </a:tc>
                <a:tc>
                  <a:txBody>
                    <a:bodyPr/>
                    <a:lstStyle/>
                    <a:p>
                      <a:r>
                        <a:rPr lang="en-AU" sz="2400" dirty="0">
                          <a:latin typeface="Century Gothic" panose="020B0502020202020204" pitchFamily="34" charset="0"/>
                        </a:rPr>
                        <a:t>Water </a:t>
                      </a:r>
                    </a:p>
                    <a:p>
                      <a:r>
                        <a:rPr lang="en-AU" sz="2400" baseline="0" dirty="0">
                          <a:latin typeface="Century Gothic" panose="020B0502020202020204" pitchFamily="34" charset="0"/>
                        </a:rPr>
                        <a:t>Milk-based drink</a:t>
                      </a:r>
                      <a:endParaRPr lang="en-AU" sz="2400" dirty="0">
                        <a:latin typeface="Century Gothic" panose="020B0502020202020204" pitchFamily="34" charset="0"/>
                      </a:endParaRPr>
                    </a:p>
                  </a:txBody>
                  <a:tcPr/>
                </a:tc>
                <a:extLst>
                  <a:ext uri="{0D108BD9-81ED-4DB2-BD59-A6C34878D82A}">
                    <a16:rowId xmlns:a16="http://schemas.microsoft.com/office/drawing/2014/main" xmlns="" val="10003"/>
                  </a:ext>
                </a:extLst>
              </a:tr>
              <a:tr h="1091935">
                <a:tc>
                  <a:txBody>
                    <a:bodyPr/>
                    <a:lstStyle/>
                    <a:p>
                      <a:r>
                        <a:rPr lang="en-US" sz="2400" b="1" dirty="0">
                          <a:latin typeface="Century Gothic" panose="020B0502020202020204" pitchFamily="34" charset="0"/>
                        </a:rPr>
                        <a:t>Competitions</a:t>
                      </a:r>
                      <a:endParaRPr lang="en-AU" sz="2400" b="1" dirty="0">
                        <a:latin typeface="Century Gothic" panose="020B0502020202020204" pitchFamily="34" charset="0"/>
                      </a:endParaRPr>
                    </a:p>
                  </a:txBody>
                  <a:tcPr/>
                </a:tc>
                <a:tc>
                  <a:txBody>
                    <a:bodyPr/>
                    <a:lstStyle/>
                    <a:p>
                      <a:r>
                        <a:rPr lang="en-AU" sz="2400" dirty="0">
                          <a:latin typeface="Century Gothic" panose="020B0502020202020204" pitchFamily="34" charset="0"/>
                        </a:rPr>
                        <a:t>Water</a:t>
                      </a:r>
                    </a:p>
                    <a:p>
                      <a:r>
                        <a:rPr lang="en-AU" sz="2400" dirty="0">
                          <a:latin typeface="Century Gothic" panose="020B0502020202020204" pitchFamily="34" charset="0"/>
                        </a:rPr>
                        <a:t>Sports Drink</a:t>
                      </a:r>
                    </a:p>
                    <a:p>
                      <a:r>
                        <a:rPr lang="en-US" sz="2400" dirty="0">
                          <a:latin typeface="Century Gothic" panose="020B0502020202020204" pitchFamily="34" charset="0"/>
                        </a:rPr>
                        <a:t>Electrolyte</a:t>
                      </a:r>
                      <a:r>
                        <a:rPr lang="en-US" sz="2400" baseline="0" dirty="0">
                          <a:latin typeface="Century Gothic" panose="020B0502020202020204" pitchFamily="34" charset="0"/>
                        </a:rPr>
                        <a:t> Drinks (</a:t>
                      </a:r>
                      <a:r>
                        <a:rPr lang="en-US" sz="2400" baseline="0" dirty="0" err="1">
                          <a:latin typeface="Century Gothic" panose="020B0502020202020204" pitchFamily="34" charset="0"/>
                        </a:rPr>
                        <a:t>hydralyte</a:t>
                      </a:r>
                      <a:r>
                        <a:rPr lang="en-US" sz="2400" baseline="0" dirty="0">
                          <a:latin typeface="Century Gothic" panose="020B0502020202020204" pitchFamily="34" charset="0"/>
                        </a:rPr>
                        <a:t>)</a:t>
                      </a:r>
                      <a:endParaRPr lang="en-AU" sz="2400" dirty="0">
                        <a:latin typeface="Century Gothic" panose="020B0502020202020204" pitchFamily="34" charset="0"/>
                      </a:endParaRP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6144282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0808"/>
            <a:ext cx="8229600" cy="1143000"/>
          </a:xfrm>
        </p:spPr>
        <p:txBody>
          <a:bodyPr>
            <a:normAutofit fontScale="90000"/>
          </a:bodyPr>
          <a:lstStyle/>
          <a:p>
            <a:r>
              <a:rPr lang="en-AU" b="1" dirty="0">
                <a:latin typeface="Century Gothic" panose="020B0502020202020204" pitchFamily="34" charset="0"/>
              </a:rPr>
              <a:t>Nutrition and Hydration on competition day </a:t>
            </a:r>
          </a:p>
        </p:txBody>
      </p:sp>
      <p:sp>
        <p:nvSpPr>
          <p:cNvPr id="3" name="Content Placeholder 2"/>
          <p:cNvSpPr>
            <a:spLocks noGrp="1"/>
          </p:cNvSpPr>
          <p:nvPr>
            <p:ph idx="1"/>
          </p:nvPr>
        </p:nvSpPr>
        <p:spPr>
          <a:xfrm>
            <a:off x="457200" y="3068960"/>
            <a:ext cx="8229600" cy="3672408"/>
          </a:xfrm>
        </p:spPr>
        <p:txBody>
          <a:bodyPr>
            <a:normAutofit fontScale="70000" lnSpcReduction="20000"/>
          </a:bodyPr>
          <a:lstStyle/>
          <a:p>
            <a:pPr marL="0" indent="0">
              <a:buNone/>
            </a:pPr>
            <a:r>
              <a:rPr lang="en-AU" b="1" dirty="0">
                <a:solidFill>
                  <a:srgbClr val="FF0000"/>
                </a:solidFill>
              </a:rPr>
              <a:t>ARE CRUCIAL …….</a:t>
            </a:r>
          </a:p>
          <a:p>
            <a:r>
              <a:rPr lang="en-AU" dirty="0"/>
              <a:t>Foods high in sugar will give you energy spikes, which, along with adrenalin, will just have you yo-yoing up and down all day and crashing in a heap at night.</a:t>
            </a:r>
          </a:p>
          <a:p>
            <a:r>
              <a:rPr lang="en-AU" dirty="0"/>
              <a:t>Your horse doesn’t need your nervousness to be compounded by a sugar spike!  </a:t>
            </a:r>
          </a:p>
          <a:p>
            <a:r>
              <a:rPr lang="en-AU" dirty="0"/>
              <a:t>Hot chips, doughnuts, fizzy drinks – or nothing at all – are not suitable foods in general, let alone at competition. </a:t>
            </a:r>
          </a:p>
          <a:p>
            <a:pPr marL="0" indent="0" algn="ctr">
              <a:buNone/>
            </a:pPr>
            <a:endParaRPr lang="en-AU" b="1" dirty="0">
              <a:solidFill>
                <a:srgbClr val="FF0000"/>
              </a:solidFill>
            </a:endParaRPr>
          </a:p>
          <a:p>
            <a:pPr marL="0" indent="0" algn="ctr">
              <a:buNone/>
            </a:pPr>
            <a:r>
              <a:rPr lang="en-AU" b="1" dirty="0">
                <a:solidFill>
                  <a:srgbClr val="FF0000"/>
                </a:solidFill>
              </a:rPr>
              <a:t>Nutrition Tips:  Bring your own food and don’t rely on food at the competition. Planning will save you from starvation. </a:t>
            </a:r>
          </a:p>
          <a:p>
            <a:endParaRPr lang="en-AU" dirty="0"/>
          </a:p>
          <a:p>
            <a:endParaRPr lang="en-AU" dirty="0"/>
          </a:p>
        </p:txBody>
      </p:sp>
    </p:spTree>
    <p:extLst>
      <p:ext uri="{BB962C8B-B14F-4D97-AF65-F5344CB8AC3E}">
        <p14:creationId xmlns:p14="http://schemas.microsoft.com/office/powerpoint/2010/main" val="18295223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a:xfrm>
            <a:off x="611560" y="1578770"/>
            <a:ext cx="7924800" cy="1143000"/>
          </a:xfrm>
        </p:spPr>
        <p:txBody>
          <a:bodyPr/>
          <a:lstStyle/>
          <a:p>
            <a:pPr eaLnBrk="1" hangingPunct="1"/>
            <a:r>
              <a:rPr lang="en-US" altLang="en-US" b="1" dirty="0">
                <a:latin typeface="Century Gothic" panose="020B0502020202020204" pitchFamily="34" charset="0"/>
                <a:ea typeface="ＭＳ Ｐゴシック" panose="020B0600070205080204" pitchFamily="34" charset="-128"/>
              </a:rPr>
              <a:t>On the day</a:t>
            </a:r>
          </a:p>
        </p:txBody>
      </p:sp>
      <p:sp>
        <p:nvSpPr>
          <p:cNvPr id="21507" name="Rectangle 3"/>
          <p:cNvSpPr>
            <a:spLocks noGrp="1" noChangeArrowheads="1"/>
          </p:cNvSpPr>
          <p:nvPr>
            <p:ph type="body" sz="half" idx="1"/>
          </p:nvPr>
        </p:nvSpPr>
        <p:spPr>
          <a:xfrm>
            <a:off x="251520" y="2924944"/>
            <a:ext cx="5894387" cy="3724275"/>
          </a:xfrm>
        </p:spPr>
        <p:txBody>
          <a:bodyPr>
            <a:normAutofit fontScale="92500" lnSpcReduction="10000"/>
          </a:bodyPr>
          <a:lstStyle/>
          <a:p>
            <a:pPr eaLnBrk="1" hangingPunct="1"/>
            <a:r>
              <a:rPr lang="en-US" altLang="en-US" sz="2400" dirty="0">
                <a:latin typeface="Century Gothic" panose="020B0502020202020204" pitchFamily="34" charset="0"/>
                <a:ea typeface="ＭＳ Ｐゴシック" panose="020B0600070205080204" pitchFamily="34" charset="-128"/>
              </a:rPr>
              <a:t>Eat your </a:t>
            </a:r>
            <a:r>
              <a:rPr lang="en-US" altLang="en-US" sz="2400" b="1" dirty="0">
                <a:latin typeface="Century Gothic" panose="020B0502020202020204" pitchFamily="34" charset="0"/>
                <a:ea typeface="ＭＳ Ｐゴシック" panose="020B0600070205080204" pitchFamily="34" charset="-128"/>
              </a:rPr>
              <a:t>last ‘meal’ ~1-2 hours</a:t>
            </a:r>
            <a:r>
              <a:rPr lang="en-US" altLang="en-US" sz="2400" dirty="0">
                <a:latin typeface="Century Gothic" panose="020B0502020202020204" pitchFamily="34" charset="0"/>
                <a:ea typeface="ＭＳ Ｐゴシック" panose="020B0600070205080204" pitchFamily="34" charset="-128"/>
              </a:rPr>
              <a:t> </a:t>
            </a:r>
            <a:r>
              <a:rPr lang="en-US" altLang="en-US" sz="2400" b="1" dirty="0">
                <a:latin typeface="Century Gothic" panose="020B0502020202020204" pitchFamily="34" charset="0"/>
                <a:ea typeface="ＭＳ Ｐゴシック" panose="020B0600070205080204" pitchFamily="34" charset="-128"/>
              </a:rPr>
              <a:t>before</a:t>
            </a:r>
            <a:r>
              <a:rPr lang="en-US" altLang="en-US" sz="2400" dirty="0">
                <a:latin typeface="Century Gothic" panose="020B0502020202020204" pitchFamily="34" charset="0"/>
                <a:ea typeface="ＭＳ Ｐゴシック" panose="020B0600070205080204" pitchFamily="34" charset="-128"/>
              </a:rPr>
              <a:t> your competition…further away if you are nervous! </a:t>
            </a:r>
          </a:p>
          <a:p>
            <a:pPr eaLnBrk="1" hangingPunct="1"/>
            <a:r>
              <a:rPr lang="en-US" altLang="en-US" sz="2400" dirty="0">
                <a:latin typeface="Century Gothic" panose="020B0502020202020204" pitchFamily="34" charset="0"/>
                <a:ea typeface="ＭＳ Ｐゴシック" panose="020B0600070205080204" pitchFamily="34" charset="-128"/>
              </a:rPr>
              <a:t>At that meal </a:t>
            </a:r>
            <a:r>
              <a:rPr lang="en-US" altLang="en-US" sz="2400" b="1" dirty="0">
                <a:latin typeface="Century Gothic" panose="020B0502020202020204" pitchFamily="34" charset="0"/>
                <a:ea typeface="ＭＳ Ｐゴシック" panose="020B0600070205080204" pitchFamily="34" charset="-128"/>
              </a:rPr>
              <a:t>top up</a:t>
            </a:r>
            <a:r>
              <a:rPr lang="en-US" altLang="en-US" sz="2400" dirty="0">
                <a:latin typeface="Century Gothic" panose="020B0502020202020204" pitchFamily="34" charset="0"/>
                <a:ea typeface="ＭＳ Ｐゴシック" panose="020B0600070205080204" pitchFamily="34" charset="-128"/>
              </a:rPr>
              <a:t>……</a:t>
            </a:r>
          </a:p>
          <a:p>
            <a:pPr lvl="1" eaLnBrk="1" hangingPunct="1"/>
            <a:r>
              <a:rPr lang="en-US" altLang="en-US" dirty="0">
                <a:latin typeface="Century Gothic" panose="020B0502020202020204" pitchFamily="34" charset="0"/>
                <a:ea typeface="ＭＳ Ｐゴシック" panose="020B0600070205080204" pitchFamily="34" charset="-128"/>
              </a:rPr>
              <a:t>Muscles (protein foods)</a:t>
            </a:r>
          </a:p>
          <a:p>
            <a:pPr lvl="1" eaLnBrk="1" hangingPunct="1"/>
            <a:r>
              <a:rPr lang="en-US" altLang="en-US" dirty="0">
                <a:latin typeface="Century Gothic" panose="020B0502020202020204" pitchFamily="34" charset="0"/>
                <a:ea typeface="ＭＳ Ｐゴシック" panose="020B0600070205080204" pitchFamily="34" charset="-128"/>
              </a:rPr>
              <a:t>blood sugar levels  (carb foods)</a:t>
            </a:r>
            <a:endParaRPr lang="en-US" altLang="en-US" b="1" dirty="0">
              <a:solidFill>
                <a:srgbClr val="FF6600"/>
              </a:solidFill>
              <a:latin typeface="Century Gothic" panose="020B0502020202020204" pitchFamily="34" charset="0"/>
              <a:ea typeface="ＭＳ Ｐゴシック" panose="020B0600070205080204" pitchFamily="34" charset="-128"/>
            </a:endParaRPr>
          </a:p>
          <a:p>
            <a:pPr eaLnBrk="1" hangingPunct="1"/>
            <a:r>
              <a:rPr lang="en-US" altLang="en-US" sz="2400" b="1" dirty="0">
                <a:solidFill>
                  <a:srgbClr val="FF0000"/>
                </a:solidFill>
                <a:latin typeface="Century Gothic" panose="020B0502020202020204" pitchFamily="34" charset="0"/>
                <a:ea typeface="ＭＳ Ｐゴシック" panose="020B0600070205080204" pitchFamily="34" charset="-128"/>
              </a:rPr>
              <a:t>Check your urine </a:t>
            </a:r>
            <a:r>
              <a:rPr lang="en-US" altLang="en-US" sz="2400" b="1" dirty="0" err="1">
                <a:solidFill>
                  <a:srgbClr val="FF0000"/>
                </a:solidFill>
                <a:latin typeface="Century Gothic" panose="020B0502020202020204" pitchFamily="34" charset="0"/>
                <a:ea typeface="ＭＳ Ｐゴシック" panose="020B0600070205080204" pitchFamily="34" charset="-128"/>
              </a:rPr>
              <a:t>colour</a:t>
            </a:r>
            <a:endParaRPr lang="en-US" altLang="en-US" sz="2400" dirty="0">
              <a:solidFill>
                <a:srgbClr val="FF0000"/>
              </a:solidFill>
              <a:latin typeface="Century Gothic" panose="020B0502020202020204" pitchFamily="34" charset="0"/>
              <a:ea typeface="ＭＳ Ｐゴシック" panose="020B0600070205080204" pitchFamily="34" charset="-128"/>
            </a:endParaRPr>
          </a:p>
          <a:p>
            <a:pPr eaLnBrk="1" hangingPunct="1"/>
            <a:r>
              <a:rPr lang="en-AU" altLang="en-US" sz="2400" dirty="0">
                <a:latin typeface="Century Gothic" panose="020B0502020202020204" pitchFamily="34" charset="0"/>
                <a:ea typeface="ＭＳ Ｐゴシック" panose="020B0600070205080204" pitchFamily="34" charset="-128"/>
              </a:rPr>
              <a:t>Have a </a:t>
            </a:r>
            <a:r>
              <a:rPr lang="en-AU" altLang="en-US" sz="2400" b="1" dirty="0">
                <a:latin typeface="Century Gothic" panose="020B0502020202020204" pitchFamily="34" charset="0"/>
                <a:ea typeface="ＭＳ Ｐゴシック" panose="020B0600070205080204" pitchFamily="34" charset="-128"/>
              </a:rPr>
              <a:t>snack and drinks </a:t>
            </a:r>
            <a:r>
              <a:rPr lang="en-AU" altLang="en-US" sz="2400" dirty="0">
                <a:latin typeface="Century Gothic" panose="020B0502020202020204" pitchFamily="34" charset="0"/>
                <a:ea typeface="ＭＳ Ｐゴシック" panose="020B0600070205080204" pitchFamily="34" charset="-128"/>
              </a:rPr>
              <a:t>closer to the your event </a:t>
            </a:r>
            <a:r>
              <a:rPr lang="en-AU" altLang="en-US" sz="2400" b="1" dirty="0">
                <a:latin typeface="Century Gothic" panose="020B0502020202020204" pitchFamily="34" charset="0"/>
                <a:ea typeface="ＭＳ Ｐゴシック" panose="020B0600070205080204" pitchFamily="34" charset="-128"/>
              </a:rPr>
              <a:t>(~ 1-2 hours before)</a:t>
            </a:r>
          </a:p>
          <a:p>
            <a:pPr eaLnBrk="1" hangingPunct="1"/>
            <a:endParaRPr lang="en-US" altLang="en-US" sz="2400" b="1" dirty="0">
              <a:solidFill>
                <a:srgbClr val="990033"/>
              </a:solidFill>
              <a:latin typeface="Century Gothic" panose="020B0502020202020204" pitchFamily="34" charset="0"/>
              <a:ea typeface="ＭＳ Ｐゴシック" panose="020B0600070205080204" pitchFamily="34" charset="-128"/>
            </a:endParaRPr>
          </a:p>
        </p:txBody>
      </p:sp>
      <p:pic>
        <p:nvPicPr>
          <p:cNvPr id="21508" name="Picture 4" descr="food and sport 069"/>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6660232" y="4863282"/>
            <a:ext cx="2232025" cy="1785937"/>
          </a:xfrm>
        </p:spPr>
      </p:pic>
      <p:pic>
        <p:nvPicPr>
          <p:cNvPr id="21509" name="Picture 5" descr="food and sport 057"/>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6606920" y="2899557"/>
            <a:ext cx="2116137" cy="1785938"/>
          </a:xfrm>
        </p:spPr>
      </p:pic>
    </p:spTree>
    <p:extLst>
      <p:ext uri="{BB962C8B-B14F-4D97-AF65-F5344CB8AC3E}">
        <p14:creationId xmlns:p14="http://schemas.microsoft.com/office/powerpoint/2010/main" val="37772279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p:nvPr>
        </p:nvSpPr>
        <p:spPr>
          <a:xfrm>
            <a:off x="596191" y="1206500"/>
            <a:ext cx="7924800" cy="1143000"/>
          </a:xfrm>
        </p:spPr>
        <p:txBody>
          <a:bodyPr/>
          <a:lstStyle/>
          <a:p>
            <a:pPr eaLnBrk="1" hangingPunct="1"/>
            <a:r>
              <a:rPr lang="en-US" altLang="en-US" b="1" dirty="0">
                <a:latin typeface="Century Gothic" panose="020B0502020202020204" pitchFamily="34" charset="0"/>
                <a:ea typeface="ＭＳ Ｐゴシック" panose="020B0600070205080204" pitchFamily="34" charset="-128"/>
              </a:rPr>
              <a:t>Morning or lunchtime event</a:t>
            </a:r>
          </a:p>
        </p:txBody>
      </p:sp>
      <p:sp>
        <p:nvSpPr>
          <p:cNvPr id="27651" name="Rectangle 3"/>
          <p:cNvSpPr>
            <a:spLocks noGrp="1" noChangeArrowheads="1"/>
          </p:cNvSpPr>
          <p:nvPr>
            <p:ph type="body" sz="half" idx="1"/>
          </p:nvPr>
        </p:nvSpPr>
        <p:spPr>
          <a:xfrm>
            <a:off x="20" y="2535436"/>
            <a:ext cx="7236296" cy="4495800"/>
          </a:xfrm>
        </p:spPr>
        <p:txBody>
          <a:bodyPr/>
          <a:lstStyle/>
          <a:p>
            <a:pPr eaLnBrk="1" hangingPunct="1">
              <a:lnSpc>
                <a:spcPct val="90000"/>
              </a:lnSpc>
            </a:pPr>
            <a:r>
              <a:rPr lang="en-US" altLang="en-US" sz="2000" b="1" dirty="0">
                <a:latin typeface="Century Gothic" panose="020B0502020202020204" pitchFamily="34" charset="0"/>
                <a:ea typeface="ＭＳ Ｐゴシック" panose="020B0600070205080204" pitchFamily="34" charset="-128"/>
              </a:rPr>
              <a:t>Good breakfast</a:t>
            </a:r>
          </a:p>
          <a:p>
            <a:pPr lvl="1" eaLnBrk="1" hangingPunct="1">
              <a:lnSpc>
                <a:spcPct val="90000"/>
              </a:lnSpc>
            </a:pPr>
            <a:r>
              <a:rPr lang="en-US" altLang="en-US" sz="1800" dirty="0">
                <a:latin typeface="Century Gothic" panose="020B0502020202020204" pitchFamily="34" charset="0"/>
                <a:ea typeface="ＭＳ Ｐゴシック" panose="020B0600070205080204" pitchFamily="34" charset="-128"/>
              </a:rPr>
              <a:t>Cereal with fruit and yoghurt  </a:t>
            </a:r>
          </a:p>
          <a:p>
            <a:pPr lvl="1" eaLnBrk="1" hangingPunct="1">
              <a:lnSpc>
                <a:spcPct val="90000"/>
              </a:lnSpc>
            </a:pPr>
            <a:r>
              <a:rPr lang="en-US" altLang="en-US" sz="1800" dirty="0">
                <a:latin typeface="Century Gothic" panose="020B0502020202020204" pitchFamily="34" charset="0"/>
                <a:ea typeface="ＭＳ Ｐゴシック" panose="020B0600070205080204" pitchFamily="34" charset="-128"/>
              </a:rPr>
              <a:t>Toast with spreads or eggs/baked beans or ham/cheese/tomato toasted</a:t>
            </a:r>
          </a:p>
          <a:p>
            <a:pPr lvl="1" eaLnBrk="1" hangingPunct="1">
              <a:lnSpc>
                <a:spcPct val="90000"/>
              </a:lnSpc>
            </a:pPr>
            <a:r>
              <a:rPr lang="en-US" altLang="en-US" sz="1800" dirty="0">
                <a:latin typeface="Century Gothic" panose="020B0502020202020204" pitchFamily="34" charset="0"/>
                <a:ea typeface="ＭＳ Ｐゴシック" panose="020B0600070205080204" pitchFamily="34" charset="-128"/>
              </a:rPr>
              <a:t>Up and Go, Fruit blend smoothie or glass of milk</a:t>
            </a:r>
          </a:p>
          <a:p>
            <a:pPr eaLnBrk="1" hangingPunct="1">
              <a:lnSpc>
                <a:spcPct val="90000"/>
              </a:lnSpc>
            </a:pPr>
            <a:r>
              <a:rPr lang="en-US" altLang="en-US" sz="2000" b="1" dirty="0">
                <a:latin typeface="Century Gothic" panose="020B0502020202020204" pitchFamily="34" charset="0"/>
                <a:ea typeface="ＭＳ Ｐゴシック" panose="020B0600070205080204" pitchFamily="34" charset="-128"/>
              </a:rPr>
              <a:t>Snack closer to your event</a:t>
            </a:r>
          </a:p>
          <a:p>
            <a:pPr lvl="1" eaLnBrk="1" hangingPunct="1">
              <a:lnSpc>
                <a:spcPct val="90000"/>
              </a:lnSpc>
            </a:pPr>
            <a:r>
              <a:rPr lang="en-US" altLang="en-US" sz="1800" dirty="0">
                <a:latin typeface="Century Gothic" panose="020B0502020202020204" pitchFamily="34" charset="0"/>
                <a:ea typeface="ＭＳ Ｐゴシック" panose="020B0600070205080204" pitchFamily="34" charset="-128"/>
              </a:rPr>
              <a:t>Sandwich</a:t>
            </a:r>
          </a:p>
          <a:p>
            <a:pPr lvl="1" eaLnBrk="1" hangingPunct="1">
              <a:lnSpc>
                <a:spcPct val="90000"/>
              </a:lnSpc>
            </a:pPr>
            <a:r>
              <a:rPr lang="en-US" altLang="en-US" sz="1800" dirty="0">
                <a:latin typeface="Century Gothic" panose="020B0502020202020204" pitchFamily="34" charset="0"/>
                <a:ea typeface="ＭＳ Ｐゴシック" panose="020B0600070205080204" pitchFamily="34" charset="-128"/>
              </a:rPr>
              <a:t>Fruit</a:t>
            </a:r>
          </a:p>
          <a:p>
            <a:pPr lvl="1" eaLnBrk="1" hangingPunct="1">
              <a:lnSpc>
                <a:spcPct val="90000"/>
              </a:lnSpc>
            </a:pPr>
            <a:r>
              <a:rPr lang="en-US" altLang="en-US" sz="1800" dirty="0">
                <a:latin typeface="Century Gothic" panose="020B0502020202020204" pitchFamily="34" charset="0"/>
                <a:ea typeface="ＭＳ Ｐゴシック" panose="020B0600070205080204" pitchFamily="34" charset="-128"/>
              </a:rPr>
              <a:t>Muesli bar</a:t>
            </a:r>
          </a:p>
          <a:p>
            <a:pPr lvl="1" eaLnBrk="1" hangingPunct="1">
              <a:lnSpc>
                <a:spcPct val="90000"/>
              </a:lnSpc>
            </a:pPr>
            <a:r>
              <a:rPr lang="en-US" altLang="en-US" sz="1800" dirty="0" err="1">
                <a:latin typeface="Century Gothic" panose="020B0502020202020204" pitchFamily="34" charset="0"/>
                <a:ea typeface="ＭＳ Ｐゴシック" panose="020B0600070205080204" pitchFamily="34" charset="-128"/>
              </a:rPr>
              <a:t>Sustagen</a:t>
            </a:r>
            <a:r>
              <a:rPr lang="en-US" altLang="en-US" sz="1800" dirty="0">
                <a:latin typeface="Century Gothic" panose="020B0502020202020204" pitchFamily="34" charset="0"/>
                <a:ea typeface="ＭＳ Ｐゴシック" panose="020B0600070205080204" pitchFamily="34" charset="-128"/>
              </a:rPr>
              <a:t>/Up &amp; Go	</a:t>
            </a:r>
          </a:p>
          <a:p>
            <a:pPr lvl="1" algn="ctr" eaLnBrk="1" hangingPunct="1">
              <a:lnSpc>
                <a:spcPct val="90000"/>
              </a:lnSpc>
              <a:buFontTx/>
              <a:buNone/>
            </a:pPr>
            <a:endParaRPr lang="en-US" altLang="en-US" sz="1800" b="1" dirty="0">
              <a:latin typeface="Century Gothic" panose="020B0502020202020204" pitchFamily="34" charset="0"/>
              <a:ea typeface="ＭＳ Ｐゴシック" panose="020B0600070205080204" pitchFamily="34" charset="-128"/>
            </a:endParaRPr>
          </a:p>
          <a:p>
            <a:pPr lvl="1" algn="ctr" eaLnBrk="1" hangingPunct="1">
              <a:lnSpc>
                <a:spcPct val="90000"/>
              </a:lnSpc>
              <a:buFontTx/>
              <a:buNone/>
            </a:pPr>
            <a:r>
              <a:rPr lang="en-US" altLang="en-US" sz="1800" b="1" dirty="0">
                <a:latin typeface="Century Gothic" panose="020B0502020202020204" pitchFamily="34" charset="0"/>
                <a:ea typeface="ＭＳ Ｐゴシック" panose="020B0600070205080204" pitchFamily="34" charset="-128"/>
              </a:rPr>
              <a:t>Plus plenty of fluid throughout the day – water, juice, perhaps a sports drink on a hot day</a:t>
            </a:r>
          </a:p>
          <a:p>
            <a:pPr lvl="1" eaLnBrk="1" hangingPunct="1">
              <a:lnSpc>
                <a:spcPct val="90000"/>
              </a:lnSpc>
              <a:buFontTx/>
              <a:buNone/>
            </a:pPr>
            <a:endParaRPr lang="en-US" altLang="en-US" sz="1800" dirty="0">
              <a:solidFill>
                <a:srgbClr val="FF6600"/>
              </a:solidFill>
              <a:latin typeface="Century Gothic" panose="020B0502020202020204" pitchFamily="34" charset="0"/>
              <a:ea typeface="ＭＳ Ｐゴシック" panose="020B0600070205080204" pitchFamily="34" charset="-128"/>
            </a:endParaRPr>
          </a:p>
          <a:p>
            <a:pPr lvl="1" eaLnBrk="1" hangingPunct="1">
              <a:lnSpc>
                <a:spcPct val="90000"/>
              </a:lnSpc>
              <a:buFontTx/>
              <a:buNone/>
            </a:pPr>
            <a:endParaRPr lang="en-US" altLang="en-US" sz="1800" dirty="0">
              <a:latin typeface="Century Gothic" panose="020B0502020202020204" pitchFamily="34" charset="0"/>
              <a:ea typeface="ＭＳ Ｐゴシック" panose="020B0600070205080204" pitchFamily="34" charset="-128"/>
            </a:endParaRPr>
          </a:p>
        </p:txBody>
      </p:sp>
      <p:pic>
        <p:nvPicPr>
          <p:cNvPr id="27652" name="Picture 4" descr="food and sport 069"/>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6804248" y="3212976"/>
            <a:ext cx="1477962" cy="1930400"/>
          </a:xfrm>
        </p:spPr>
      </p:pic>
    </p:spTree>
    <p:extLst>
      <p:ext uri="{BB962C8B-B14F-4D97-AF65-F5344CB8AC3E}">
        <p14:creationId xmlns:p14="http://schemas.microsoft.com/office/powerpoint/2010/main" val="39693604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a:xfrm>
            <a:off x="684212" y="1948309"/>
            <a:ext cx="7924800" cy="1143000"/>
          </a:xfrm>
        </p:spPr>
        <p:txBody>
          <a:bodyPr/>
          <a:lstStyle/>
          <a:p>
            <a:pPr eaLnBrk="1" hangingPunct="1"/>
            <a:r>
              <a:rPr lang="en-US" altLang="en-US" sz="3200" b="1" dirty="0">
                <a:latin typeface="Century Gothic" panose="020B0502020202020204" pitchFamily="34" charset="0"/>
                <a:ea typeface="ＭＳ Ｐゴシック" panose="020B0600070205080204" pitchFamily="34" charset="-128"/>
              </a:rPr>
              <a:t>If you are too nervous to eat much….</a:t>
            </a:r>
          </a:p>
        </p:txBody>
      </p:sp>
      <p:pic>
        <p:nvPicPr>
          <p:cNvPr id="24579" name="Picture 3" descr="DSCN021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251520" y="3429000"/>
            <a:ext cx="2982913" cy="2233613"/>
          </a:xfrm>
        </p:spPr>
      </p:pic>
      <p:pic>
        <p:nvPicPr>
          <p:cNvPr id="24580" name="Picture 4" descr="food and sport 029"/>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732240" y="4064000"/>
            <a:ext cx="2087562" cy="2520950"/>
          </a:xfrm>
        </p:spPr>
      </p:pic>
      <p:pic>
        <p:nvPicPr>
          <p:cNvPr id="24581" name="Picture 5" descr="vanilla-upandgo[1]"/>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3779912" y="3356992"/>
            <a:ext cx="1433513" cy="1701800"/>
          </a:xfrm>
        </p:spPr>
      </p:pic>
      <p:pic>
        <p:nvPicPr>
          <p:cNvPr id="24582" name="Picture 5" descr="energize up and g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28206" y="5324475"/>
            <a:ext cx="2436813"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62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49" y="1758055"/>
            <a:ext cx="8229600" cy="1143000"/>
          </a:xfrm>
        </p:spPr>
        <p:style>
          <a:lnRef idx="2">
            <a:schemeClr val="accent1"/>
          </a:lnRef>
          <a:fillRef idx="1">
            <a:schemeClr val="lt1"/>
          </a:fillRef>
          <a:effectRef idx="0">
            <a:schemeClr val="accent1"/>
          </a:effectRef>
          <a:fontRef idx="minor">
            <a:schemeClr val="dk1"/>
          </a:fontRef>
        </p:style>
        <p:txBody>
          <a:bodyPr/>
          <a:lstStyle/>
          <a:p>
            <a:r>
              <a:rPr lang="en-US" b="1" dirty="0">
                <a:latin typeface="Century Gothic" panose="020B0502020202020204" pitchFamily="34" charset="0"/>
              </a:rPr>
              <a:t>Its Quiz Time!</a:t>
            </a:r>
          </a:p>
        </p:txBody>
      </p:sp>
      <p:sp>
        <p:nvSpPr>
          <p:cNvPr id="3" name="Content Placeholder 2"/>
          <p:cNvSpPr>
            <a:spLocks noGrp="1"/>
          </p:cNvSpPr>
          <p:nvPr>
            <p:ph sz="half" idx="1"/>
          </p:nvPr>
        </p:nvSpPr>
        <p:spPr>
          <a:xfrm>
            <a:off x="457200" y="2924944"/>
            <a:ext cx="8147248" cy="4525963"/>
          </a:xfrm>
        </p:spPr>
        <p:txBody>
          <a:bodyPr>
            <a:normAutofit/>
          </a:bodyPr>
          <a:lstStyle/>
          <a:p>
            <a:r>
              <a:rPr lang="en-US" sz="3200" dirty="0">
                <a:latin typeface="Century Gothic" panose="020B0502020202020204" pitchFamily="34" charset="0"/>
              </a:rPr>
              <a:t>Athletes and coaches:</a:t>
            </a:r>
          </a:p>
          <a:p>
            <a:pPr lvl="1"/>
            <a:r>
              <a:rPr lang="en-US" sz="3200" dirty="0">
                <a:latin typeface="Century Gothic" panose="020B0502020202020204" pitchFamily="34" charset="0"/>
              </a:rPr>
              <a:t>Everyone is going to be tested on their nutrition knowledge</a:t>
            </a:r>
          </a:p>
          <a:p>
            <a:pPr lvl="1"/>
            <a:r>
              <a:rPr lang="en-US" sz="3200" dirty="0">
                <a:latin typeface="Century Gothic" panose="020B0502020202020204" pitchFamily="34" charset="0"/>
              </a:rPr>
              <a:t>I will ask a question</a:t>
            </a:r>
          </a:p>
          <a:p>
            <a:pPr lvl="1"/>
            <a:r>
              <a:rPr lang="en-US" sz="3200" dirty="0">
                <a:latin typeface="Century Gothic" panose="020B0502020202020204" pitchFamily="34" charset="0"/>
              </a:rPr>
              <a:t>You are going to put your hand up for the answer you think is correct</a:t>
            </a:r>
          </a:p>
          <a:p>
            <a:pPr lvl="1"/>
            <a:r>
              <a:rPr lang="en-US" sz="3200" dirty="0">
                <a:latin typeface="Century Gothic" panose="020B0502020202020204" pitchFamily="34" charset="0"/>
              </a:rPr>
              <a:t>There are 3 answers A, B or C</a:t>
            </a:r>
          </a:p>
        </p:txBody>
      </p:sp>
    </p:spTree>
    <p:extLst>
      <p:ext uri="{BB962C8B-B14F-4D97-AF65-F5344CB8AC3E}">
        <p14:creationId xmlns:p14="http://schemas.microsoft.com/office/powerpoint/2010/main" val="6681171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Grp="1" noChangeArrowheads="1"/>
          </p:cNvSpPr>
          <p:nvPr>
            <p:ph type="title"/>
          </p:nvPr>
        </p:nvSpPr>
        <p:spPr>
          <a:xfrm>
            <a:off x="611560" y="1330625"/>
            <a:ext cx="7924800" cy="1143000"/>
          </a:xfrm>
        </p:spPr>
        <p:txBody>
          <a:bodyPr/>
          <a:lstStyle/>
          <a:p>
            <a:pPr eaLnBrk="1" hangingPunct="1"/>
            <a:r>
              <a:rPr lang="en-US" altLang="en-US" b="1" dirty="0">
                <a:latin typeface="Century Gothic" panose="020B0502020202020204" pitchFamily="34" charset="0"/>
                <a:ea typeface="ＭＳ Ｐゴシック" panose="020B0600070205080204" pitchFamily="34" charset="-128"/>
              </a:rPr>
              <a:t>Late night event time</a:t>
            </a:r>
          </a:p>
        </p:txBody>
      </p:sp>
      <p:sp>
        <p:nvSpPr>
          <p:cNvPr id="28675" name="Rectangle 3"/>
          <p:cNvSpPr>
            <a:spLocks noGrp="1" noChangeArrowheads="1"/>
          </p:cNvSpPr>
          <p:nvPr>
            <p:ph type="body" sz="half" idx="3"/>
          </p:nvPr>
        </p:nvSpPr>
        <p:spPr>
          <a:xfrm>
            <a:off x="3923928" y="2636912"/>
            <a:ext cx="4859337" cy="4306888"/>
          </a:xfrm>
        </p:spPr>
        <p:txBody>
          <a:bodyPr>
            <a:normAutofit lnSpcReduction="10000"/>
          </a:bodyPr>
          <a:lstStyle/>
          <a:p>
            <a:pPr algn="ctr" eaLnBrk="1" hangingPunct="1">
              <a:buFont typeface="Wingdings" panose="05000000000000000000" pitchFamily="2" charset="2"/>
              <a:buNone/>
            </a:pPr>
            <a:r>
              <a:rPr lang="en-US" altLang="en-US" sz="2400" b="1" i="1" dirty="0">
                <a:latin typeface="Century Gothic" panose="020B0502020202020204" pitchFamily="34" charset="0"/>
                <a:ea typeface="ＭＳ Ｐゴシック" panose="020B0600070205080204" pitchFamily="34" charset="-128"/>
              </a:rPr>
              <a:t>Breakfast</a:t>
            </a:r>
          </a:p>
          <a:p>
            <a:pPr algn="ctr" eaLnBrk="1" hangingPunct="1">
              <a:buFont typeface="Wingdings" panose="05000000000000000000" pitchFamily="2" charset="2"/>
              <a:buNone/>
            </a:pPr>
            <a:r>
              <a:rPr lang="en-US" altLang="en-US" sz="2400" b="1" i="1" dirty="0">
                <a:latin typeface="Century Gothic" panose="020B0502020202020204" pitchFamily="34" charset="0"/>
                <a:ea typeface="ＭＳ Ｐゴシック" panose="020B0600070205080204" pitchFamily="34" charset="-128"/>
              </a:rPr>
              <a:t>Morning tea</a:t>
            </a:r>
          </a:p>
          <a:p>
            <a:pPr algn="ctr" eaLnBrk="1" hangingPunct="1">
              <a:buFont typeface="Wingdings" panose="05000000000000000000" pitchFamily="2" charset="2"/>
              <a:buNone/>
            </a:pPr>
            <a:r>
              <a:rPr lang="en-US" altLang="en-US" sz="2400" b="1" i="1" dirty="0">
                <a:latin typeface="Century Gothic" panose="020B0502020202020204" pitchFamily="34" charset="0"/>
                <a:ea typeface="ＭＳ Ｐゴシック" panose="020B0600070205080204" pitchFamily="34" charset="-128"/>
              </a:rPr>
              <a:t>Lunch</a:t>
            </a:r>
          </a:p>
          <a:p>
            <a:pPr algn="ctr" eaLnBrk="1" hangingPunct="1">
              <a:buFont typeface="Wingdings" panose="05000000000000000000" pitchFamily="2" charset="2"/>
              <a:buNone/>
            </a:pPr>
            <a:r>
              <a:rPr lang="en-US" altLang="en-US" sz="2400" b="1" i="1" dirty="0">
                <a:latin typeface="Century Gothic" panose="020B0502020202020204" pitchFamily="34" charset="0"/>
                <a:ea typeface="ＭＳ Ｐゴシック" panose="020B0600070205080204" pitchFamily="34" charset="-128"/>
              </a:rPr>
              <a:t>Afternoon tea</a:t>
            </a:r>
          </a:p>
          <a:p>
            <a:pPr algn="ctr" eaLnBrk="1" hangingPunct="1">
              <a:buFont typeface="Wingdings" panose="05000000000000000000" pitchFamily="2" charset="2"/>
              <a:buNone/>
            </a:pPr>
            <a:r>
              <a:rPr lang="en-US" altLang="en-US" sz="2400" b="1" i="1" dirty="0">
                <a:latin typeface="Century Gothic" panose="020B0502020202020204" pitchFamily="34" charset="0"/>
                <a:ea typeface="ＭＳ Ｐゴシック" panose="020B0600070205080204" pitchFamily="34" charset="-128"/>
              </a:rPr>
              <a:t>Dinner </a:t>
            </a:r>
          </a:p>
          <a:p>
            <a:pPr algn="ctr" eaLnBrk="1" hangingPunct="1">
              <a:buFont typeface="Wingdings" panose="05000000000000000000" pitchFamily="2" charset="2"/>
              <a:buNone/>
            </a:pPr>
            <a:r>
              <a:rPr lang="en-US" altLang="en-US" sz="2400" b="1" i="1" dirty="0">
                <a:latin typeface="Century Gothic" panose="020B0502020202020204" pitchFamily="34" charset="0"/>
                <a:ea typeface="ＭＳ Ｐゴシック" panose="020B0600070205080204" pitchFamily="34" charset="-128"/>
              </a:rPr>
              <a:t>Dessert</a:t>
            </a:r>
          </a:p>
          <a:p>
            <a:pPr algn="ctr" eaLnBrk="1" hangingPunct="1">
              <a:buFont typeface="Wingdings" panose="05000000000000000000" pitchFamily="2" charset="2"/>
              <a:buNone/>
            </a:pPr>
            <a:r>
              <a:rPr lang="en-US" altLang="en-US" sz="2400" b="1" i="1" dirty="0">
                <a:latin typeface="Century Gothic" panose="020B0502020202020204" pitchFamily="34" charset="0"/>
                <a:ea typeface="ＭＳ Ｐゴシック" panose="020B0600070205080204" pitchFamily="34" charset="-128"/>
              </a:rPr>
              <a:t>Pre- Race snack </a:t>
            </a:r>
          </a:p>
          <a:p>
            <a:pPr lvl="1" algn="ctr" eaLnBrk="1" hangingPunct="1">
              <a:buFontTx/>
              <a:buNone/>
            </a:pPr>
            <a:endParaRPr lang="en-US" altLang="en-US" sz="2000" b="1" dirty="0">
              <a:latin typeface="Century Gothic" panose="020B0502020202020204" pitchFamily="34" charset="0"/>
              <a:ea typeface="ＭＳ Ｐゴシック" panose="020B0600070205080204" pitchFamily="34" charset="-128"/>
            </a:endParaRPr>
          </a:p>
          <a:p>
            <a:pPr lvl="1" algn="ctr" eaLnBrk="1" hangingPunct="1">
              <a:buFontTx/>
              <a:buNone/>
            </a:pPr>
            <a:r>
              <a:rPr lang="en-US" altLang="en-US" sz="2000" b="1" dirty="0">
                <a:latin typeface="Century Gothic" panose="020B0502020202020204" pitchFamily="34" charset="0"/>
                <a:ea typeface="ＭＳ Ｐゴシック" panose="020B0600070205080204" pitchFamily="34" charset="-128"/>
              </a:rPr>
              <a:t>Plus plenty of fluid throughout the day – water, juice, perhaps a sports drink on a hot day</a:t>
            </a:r>
          </a:p>
        </p:txBody>
      </p:sp>
      <p:pic>
        <p:nvPicPr>
          <p:cNvPr id="28676" name="Picture 4" descr="food and sport 07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9686" y="2796522"/>
            <a:ext cx="1387232" cy="1387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DSCN02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309" y="4506652"/>
            <a:ext cx="974238" cy="103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descr="article_0275_01[1]"/>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a:xfrm>
            <a:off x="397653" y="2797024"/>
            <a:ext cx="1150938" cy="1188986"/>
          </a:xfrm>
        </p:spPr>
      </p:pic>
      <p:pic>
        <p:nvPicPr>
          <p:cNvPr id="28679" name="Picture 7" descr="food and sport 057"/>
          <p:cNvPicPr>
            <a:picLocks noGrp="1" noChangeAspect="1" noChangeArrowheads="1"/>
          </p:cNvPicPr>
          <p:nvPr>
            <p:ph sz="quarter" idx="2"/>
          </p:nvPr>
        </p:nvPicPr>
        <p:blipFill>
          <a:blip r:embed="rId6" cstate="print">
            <a:extLst>
              <a:ext uri="{28A0092B-C50C-407E-A947-70E740481C1C}">
                <a14:useLocalDpi xmlns:a14="http://schemas.microsoft.com/office/drawing/2010/main" val="0"/>
              </a:ext>
            </a:extLst>
          </a:blip>
          <a:srcRect/>
          <a:stretch>
            <a:fillRect/>
          </a:stretch>
        </p:blipFill>
        <p:spPr>
          <a:xfrm>
            <a:off x="431184" y="4303788"/>
            <a:ext cx="1190237" cy="1282583"/>
          </a:xfrm>
        </p:spPr>
      </p:pic>
      <p:pic>
        <p:nvPicPr>
          <p:cNvPr id="28680" name="Picture 8" descr="muffins[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7653" y="5696940"/>
            <a:ext cx="115093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8" descr="phillycheese-berries-large.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361679" y="5736966"/>
            <a:ext cx="10795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Down 1"/>
          <p:cNvSpPr/>
          <p:nvPr/>
        </p:nvSpPr>
        <p:spPr>
          <a:xfrm>
            <a:off x="4283968" y="2796522"/>
            <a:ext cx="360040" cy="2288662"/>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rgbClr val="FF0000"/>
              </a:solidFill>
            </a:endParaRPr>
          </a:p>
        </p:txBody>
      </p:sp>
    </p:spTree>
    <p:extLst>
      <p:ext uri="{BB962C8B-B14F-4D97-AF65-F5344CB8AC3E}">
        <p14:creationId xmlns:p14="http://schemas.microsoft.com/office/powerpoint/2010/main" val="36843726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133267"/>
            <a:ext cx="8229600" cy="4752528"/>
          </a:xfrm>
        </p:spPr>
        <p:txBody>
          <a:bodyPr>
            <a:normAutofit fontScale="92500" lnSpcReduction="10000"/>
          </a:bodyPr>
          <a:lstStyle/>
          <a:p>
            <a:pPr>
              <a:buFont typeface="Wingdings" panose="05000000000000000000" pitchFamily="2" charset="2"/>
              <a:buChar char="Ø"/>
            </a:pPr>
            <a:r>
              <a:rPr lang="en-AU" sz="2600" dirty="0">
                <a:latin typeface="Century Gothic" panose="020B0502020202020204" pitchFamily="34" charset="0"/>
              </a:rPr>
              <a:t>Dehydration (</a:t>
            </a:r>
            <a:r>
              <a:rPr lang="en-AU" sz="2600" dirty="0" err="1">
                <a:latin typeface="Century Gothic" panose="020B0502020202020204" pitchFamily="34" charset="0"/>
              </a:rPr>
              <a:t>hypohydration</a:t>
            </a:r>
            <a:r>
              <a:rPr lang="en-AU" sz="2600" dirty="0">
                <a:latin typeface="Century Gothic" panose="020B0502020202020204" pitchFamily="34" charset="0"/>
              </a:rPr>
              <a:t>) impairs the body’s ability to regulate heat resulting in increased body temp and can </a:t>
            </a:r>
            <a:r>
              <a:rPr lang="en-AU" sz="2600" b="1" u="sng" dirty="0">
                <a:latin typeface="Century Gothic" panose="020B0502020202020204" pitchFamily="34" charset="0"/>
              </a:rPr>
              <a:t>increase heart rate by 7.5%, </a:t>
            </a:r>
            <a:r>
              <a:rPr lang="en-AU" sz="2600" dirty="0">
                <a:latin typeface="Century Gothic" panose="020B0502020202020204" pitchFamily="34" charset="0"/>
              </a:rPr>
              <a:t>and just a </a:t>
            </a:r>
            <a:r>
              <a:rPr lang="en-AU" sz="2600" b="1" dirty="0">
                <a:latin typeface="Century Gothic" panose="020B0502020202020204" pitchFamily="34" charset="0"/>
              </a:rPr>
              <a:t>2% </a:t>
            </a:r>
            <a:r>
              <a:rPr lang="en-AU" sz="2600" dirty="0">
                <a:latin typeface="Century Gothic" panose="020B0502020202020204" pitchFamily="34" charset="0"/>
              </a:rPr>
              <a:t>body weight reduction from fluid loss can </a:t>
            </a:r>
            <a:r>
              <a:rPr lang="en-AU" sz="2600" b="1" dirty="0">
                <a:latin typeface="Century Gothic" panose="020B0502020202020204" pitchFamily="34" charset="0"/>
              </a:rPr>
              <a:t>decrease performance 20%. </a:t>
            </a:r>
          </a:p>
          <a:p>
            <a:pPr>
              <a:buFont typeface="Wingdings" panose="05000000000000000000" pitchFamily="2" charset="2"/>
              <a:buChar char="Ø"/>
            </a:pPr>
            <a:r>
              <a:rPr lang="en-AU" sz="2600" dirty="0">
                <a:latin typeface="Century Gothic" panose="020B0502020202020204" pitchFamily="34" charset="0"/>
              </a:rPr>
              <a:t>Perceived exertion is increased causing the athlete to feel more fatigued than usual at a given work rate</a:t>
            </a:r>
          </a:p>
          <a:p>
            <a:pPr>
              <a:buFont typeface="Wingdings" panose="05000000000000000000" pitchFamily="2" charset="2"/>
              <a:buChar char="Ø"/>
            </a:pPr>
            <a:r>
              <a:rPr lang="en-AU" sz="2600" dirty="0">
                <a:latin typeface="Century Gothic" panose="020B0502020202020204" pitchFamily="34" charset="0"/>
              </a:rPr>
              <a:t>Mental function is reduced which can have negative implications for motor control, decision making and concentration</a:t>
            </a:r>
          </a:p>
          <a:p>
            <a:pPr>
              <a:buFont typeface="Wingdings" panose="05000000000000000000" pitchFamily="2" charset="2"/>
              <a:buChar char="Ø"/>
            </a:pPr>
            <a:r>
              <a:rPr lang="en-AU" sz="2600" dirty="0">
                <a:latin typeface="Century Gothic" panose="020B0502020202020204" pitchFamily="34" charset="0"/>
              </a:rPr>
              <a:t>Gastric emptying is slowed, resulting in stomach discomfort</a:t>
            </a:r>
            <a:endParaRPr lang="en-AU" sz="2600" b="1" dirty="0">
              <a:latin typeface="Century Gothic" panose="020B0502020202020204" pitchFamily="34" charset="0"/>
            </a:endParaRPr>
          </a:p>
          <a:p>
            <a:endParaRPr lang="en-AU" dirty="0"/>
          </a:p>
          <a:p>
            <a:endParaRPr lang="en-AU" dirty="0"/>
          </a:p>
        </p:txBody>
      </p:sp>
      <p:sp>
        <p:nvSpPr>
          <p:cNvPr id="4" name="TextBox 3"/>
          <p:cNvSpPr txBox="1"/>
          <p:nvPr/>
        </p:nvSpPr>
        <p:spPr>
          <a:xfrm>
            <a:off x="368957" y="1340768"/>
            <a:ext cx="4680520" cy="984885"/>
          </a:xfrm>
          <a:prstGeom prst="rect">
            <a:avLst/>
          </a:prstGeom>
          <a:noFill/>
        </p:spPr>
        <p:txBody>
          <a:bodyPr wrap="square" rtlCol="0">
            <a:spAutoFit/>
          </a:bodyPr>
          <a:lstStyle/>
          <a:p>
            <a:r>
              <a:rPr lang="en-AU" sz="4000" b="1" dirty="0">
                <a:solidFill>
                  <a:srgbClr val="FF0000"/>
                </a:solidFill>
                <a:latin typeface="Century Gothic" panose="020B0502020202020204" pitchFamily="34" charset="0"/>
              </a:rPr>
              <a:t>Hydration = water</a:t>
            </a:r>
            <a:r>
              <a:rPr lang="en-AU" sz="4000" dirty="0">
                <a:solidFill>
                  <a:srgbClr val="FF0000"/>
                </a:solidFill>
                <a:latin typeface="Century Gothic" panose="020B0502020202020204" pitchFamily="34" charset="0"/>
              </a:rPr>
              <a:t> </a:t>
            </a:r>
          </a:p>
          <a:p>
            <a:endParaRPr lang="en-AU" dirty="0"/>
          </a:p>
        </p:txBody>
      </p:sp>
    </p:spTree>
    <p:extLst>
      <p:ext uri="{BB962C8B-B14F-4D97-AF65-F5344CB8AC3E}">
        <p14:creationId xmlns:p14="http://schemas.microsoft.com/office/powerpoint/2010/main" val="41281231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988840"/>
            <a:ext cx="8640960" cy="4781128"/>
          </a:xfrm>
        </p:spPr>
        <p:txBody>
          <a:bodyPr>
            <a:normAutofit fontScale="77500" lnSpcReduction="20000"/>
          </a:bodyPr>
          <a:lstStyle/>
          <a:p>
            <a:pPr>
              <a:buFont typeface="Wingdings" panose="05000000000000000000" pitchFamily="2" charset="2"/>
              <a:buChar char="ü"/>
            </a:pPr>
            <a:r>
              <a:rPr lang="en-AU" dirty="0"/>
              <a:t>Begin each exercise session in fluid balance.  Have a drink with all meals and snacks.</a:t>
            </a:r>
          </a:p>
          <a:p>
            <a:pPr>
              <a:buFont typeface="Wingdings" panose="05000000000000000000" pitchFamily="2" charset="2"/>
              <a:buChar char="ü"/>
            </a:pPr>
            <a:r>
              <a:rPr lang="en-AU" dirty="0"/>
              <a:t>Immediately, before exercise commences, consume 200-600 ml of fluid.</a:t>
            </a:r>
          </a:p>
          <a:p>
            <a:pPr>
              <a:buFont typeface="Wingdings" panose="05000000000000000000" pitchFamily="2" charset="2"/>
              <a:buChar char="ü"/>
            </a:pPr>
            <a:r>
              <a:rPr lang="en-AU" dirty="0"/>
              <a:t>Develop a plan for fluid intake for all exercise sessions longer than 30 minutes. Aim to match previous fluid losses as closely as possible (within 1% of body mass). </a:t>
            </a:r>
          </a:p>
          <a:p>
            <a:pPr>
              <a:buFont typeface="Wingdings" panose="05000000000000000000" pitchFamily="2" charset="2"/>
              <a:buChar char="ü"/>
            </a:pPr>
            <a:r>
              <a:rPr lang="en-AU" dirty="0"/>
              <a:t>Walk your horse early morning or evening to avoid the heat of the day, and wear a good hat.</a:t>
            </a:r>
          </a:p>
          <a:p>
            <a:pPr>
              <a:buFont typeface="Wingdings" panose="05000000000000000000" pitchFamily="2" charset="2"/>
              <a:buChar char="ü"/>
            </a:pPr>
            <a:r>
              <a:rPr lang="en-AU" dirty="0"/>
              <a:t> </a:t>
            </a:r>
            <a:r>
              <a:rPr lang="en-AU" b="1" dirty="0"/>
              <a:t>Each kilogram (kg) of weight lost is equivalent to approximately one litre (L) of fluid to replace!</a:t>
            </a:r>
          </a:p>
          <a:p>
            <a:pPr>
              <a:buFont typeface="Wingdings" panose="05000000000000000000" pitchFamily="2" charset="2"/>
              <a:buChar char="ü"/>
            </a:pPr>
            <a:r>
              <a:rPr lang="en-AU" dirty="0"/>
              <a:t>Research shows that fluid intake is enhanced when beverages are cool (~15 °C), flavoured and contain sodium (salt).  </a:t>
            </a:r>
          </a:p>
        </p:txBody>
      </p:sp>
      <p:sp>
        <p:nvSpPr>
          <p:cNvPr id="4" name="TextBox 3"/>
          <p:cNvSpPr txBox="1"/>
          <p:nvPr/>
        </p:nvSpPr>
        <p:spPr>
          <a:xfrm>
            <a:off x="395536" y="1124744"/>
            <a:ext cx="4032448" cy="707886"/>
          </a:xfrm>
          <a:prstGeom prst="rect">
            <a:avLst/>
          </a:prstGeom>
          <a:noFill/>
        </p:spPr>
        <p:txBody>
          <a:bodyPr wrap="square" rtlCol="0">
            <a:spAutoFit/>
          </a:bodyPr>
          <a:lstStyle/>
          <a:p>
            <a:r>
              <a:rPr lang="en-AU" sz="4000" b="1" dirty="0">
                <a:solidFill>
                  <a:srgbClr val="FF0000"/>
                </a:solidFill>
                <a:latin typeface="Century Gothic" panose="020B0502020202020204" pitchFamily="34" charset="0"/>
              </a:rPr>
              <a:t>Hydration tips</a:t>
            </a:r>
          </a:p>
        </p:txBody>
      </p:sp>
    </p:spTree>
    <p:extLst>
      <p:ext uri="{BB962C8B-B14F-4D97-AF65-F5344CB8AC3E}">
        <p14:creationId xmlns:p14="http://schemas.microsoft.com/office/powerpoint/2010/main" val="33288740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415349"/>
            <a:ext cx="7556313" cy="1116106"/>
          </a:xfrm>
        </p:spPr>
        <p:txBody>
          <a:bodyPr/>
          <a:lstStyle/>
          <a:p>
            <a:r>
              <a:rPr lang="en-AU" b="1" dirty="0">
                <a:latin typeface="Century Gothic" panose="020B0502020202020204" pitchFamily="34" charset="0"/>
              </a:rPr>
              <a:t>Should I use sports drinks?</a:t>
            </a:r>
          </a:p>
        </p:txBody>
      </p:sp>
      <p:sp>
        <p:nvSpPr>
          <p:cNvPr id="3" name="Content Placeholder 2"/>
          <p:cNvSpPr>
            <a:spLocks noGrp="1"/>
          </p:cNvSpPr>
          <p:nvPr>
            <p:ph idx="1"/>
          </p:nvPr>
        </p:nvSpPr>
        <p:spPr>
          <a:xfrm>
            <a:off x="441098" y="1833091"/>
            <a:ext cx="8574428" cy="5025667"/>
          </a:xfrm>
        </p:spPr>
        <p:txBody>
          <a:bodyPr>
            <a:normAutofit/>
          </a:bodyPr>
          <a:lstStyle/>
          <a:p>
            <a:pPr marL="228600" lvl="1" indent="0">
              <a:buNone/>
            </a:pPr>
            <a:endParaRPr lang="en-US" sz="2200" dirty="0">
              <a:solidFill>
                <a:schemeClr val="tx2"/>
              </a:solidFill>
            </a:endParaRPr>
          </a:p>
          <a:p>
            <a:pPr marL="228600" lvl="1" indent="0">
              <a:buNone/>
            </a:pPr>
            <a:endParaRPr lang="en-US" sz="2200" dirty="0">
              <a:solidFill>
                <a:schemeClr val="tx2"/>
              </a:solidFill>
            </a:endParaRPr>
          </a:p>
          <a:p>
            <a:pPr marL="228600" lvl="1" indent="0">
              <a:buNone/>
            </a:pPr>
            <a:r>
              <a:rPr lang="en-US" sz="2200" dirty="0">
                <a:latin typeface="Century Gothic" panose="020B0502020202020204" pitchFamily="34" charset="0"/>
              </a:rPr>
              <a:t>If you are:</a:t>
            </a:r>
          </a:p>
          <a:p>
            <a:pPr lvl="1"/>
            <a:r>
              <a:rPr lang="en-US" sz="2200" dirty="0">
                <a:latin typeface="Century Gothic" panose="020B0502020202020204" pitchFamily="34" charset="0"/>
              </a:rPr>
              <a:t>Training very hard (&gt;60mins, high intensity) in hot humid weather</a:t>
            </a:r>
          </a:p>
          <a:p>
            <a:pPr lvl="1">
              <a:buFont typeface="Wingdings" pitchFamily="2" charset="2"/>
              <a:buChar char="§"/>
            </a:pPr>
            <a:r>
              <a:rPr lang="en-US" sz="2200" dirty="0">
                <a:latin typeface="Century Gothic" panose="020B0502020202020204" pitchFamily="34" charset="0"/>
              </a:rPr>
              <a:t>A very heavy sweater </a:t>
            </a:r>
          </a:p>
          <a:p>
            <a:pPr lvl="1">
              <a:buFont typeface="Wingdings" pitchFamily="2" charset="2"/>
              <a:buChar char="§"/>
            </a:pPr>
            <a:r>
              <a:rPr lang="en-US" sz="2200" dirty="0">
                <a:latin typeface="Century Gothic" panose="020B0502020202020204" pitchFamily="34" charset="0"/>
              </a:rPr>
              <a:t>Training twice a day (at high intensity)</a:t>
            </a:r>
          </a:p>
          <a:p>
            <a:pPr lvl="1">
              <a:buFont typeface="Wingdings" pitchFamily="2" charset="2"/>
              <a:buChar char="§"/>
            </a:pPr>
            <a:r>
              <a:rPr lang="en-US" sz="2200" dirty="0">
                <a:latin typeface="Century Gothic" panose="020B0502020202020204" pitchFamily="34" charset="0"/>
              </a:rPr>
              <a:t>Perhaps if you suffer from cramps </a:t>
            </a:r>
          </a:p>
          <a:p>
            <a:pPr lvl="1">
              <a:buFont typeface="Wingdings" pitchFamily="2" charset="2"/>
              <a:buChar char="§"/>
            </a:pPr>
            <a:endParaRPr lang="en-US" sz="2200" dirty="0">
              <a:latin typeface="Century Gothic" panose="020B0502020202020204" pitchFamily="34" charset="0"/>
            </a:endParaRPr>
          </a:p>
          <a:p>
            <a:pPr lvl="1">
              <a:buFont typeface="Wingdings" pitchFamily="2" charset="2"/>
              <a:buChar char="§"/>
            </a:pPr>
            <a:endParaRPr lang="en-US" sz="2200" dirty="0">
              <a:latin typeface="Century Gothic" panose="020B0502020202020204" pitchFamily="34" charset="0"/>
            </a:endParaRPr>
          </a:p>
          <a:p>
            <a:pPr marL="228600" lvl="1" indent="0">
              <a:buNone/>
            </a:pPr>
            <a:r>
              <a:rPr lang="en-US" sz="2200" dirty="0">
                <a:latin typeface="Century Gothic" panose="020B0502020202020204" pitchFamily="34" charset="0"/>
              </a:rPr>
              <a:t>BUT sports drinks should </a:t>
            </a:r>
            <a:r>
              <a:rPr lang="en-US" sz="2200" b="1" u="sng" dirty="0">
                <a:latin typeface="Century Gothic" panose="020B0502020202020204" pitchFamily="34" charset="0"/>
              </a:rPr>
              <a:t>NOT</a:t>
            </a:r>
            <a:r>
              <a:rPr lang="en-US" sz="2200" dirty="0">
                <a:latin typeface="Century Gothic" panose="020B0502020202020204" pitchFamily="34" charset="0"/>
              </a:rPr>
              <a:t> be an every day fluid and always drink with plenty of water!</a:t>
            </a:r>
          </a:p>
        </p:txBody>
      </p:sp>
      <p:pic>
        <p:nvPicPr>
          <p:cNvPr id="5" name="Picture 4" descr="bottled-water.jpg"/>
          <p:cNvPicPr>
            <a:picLocks noChangeAspect="1"/>
          </p:cNvPicPr>
          <p:nvPr/>
        </p:nvPicPr>
        <p:blipFill rotWithShape="1">
          <a:blip r:embed="rId3" cstate="email">
            <a:extLst>
              <a:ext uri="{28A0092B-C50C-407E-A947-70E740481C1C}">
                <a14:useLocalDpi xmlns:a14="http://schemas.microsoft.com/office/drawing/2010/main" val="0"/>
              </a:ext>
            </a:extLst>
          </a:blip>
          <a:srcRect l="21882" r="24250"/>
          <a:stretch/>
        </p:blipFill>
        <p:spPr bwMode="auto">
          <a:xfrm>
            <a:off x="6804248" y="4345924"/>
            <a:ext cx="509709" cy="109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descr="gatorade-fruit-punch-32oz_LRG[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148" t="-1740" r="15640"/>
          <a:stretch/>
        </p:blipFill>
        <p:spPr bwMode="auto">
          <a:xfrm>
            <a:off x="7812360" y="3717032"/>
            <a:ext cx="1203166" cy="182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87249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AutoShape 2"/>
          <p:cNvSpPr>
            <a:spLocks noGrp="1" noChangeArrowheads="1"/>
          </p:cNvSpPr>
          <p:nvPr>
            <p:ph type="title"/>
          </p:nvPr>
        </p:nvSpPr>
        <p:spPr>
          <a:xfrm>
            <a:off x="467544" y="1493912"/>
            <a:ext cx="8229600" cy="1143000"/>
          </a:xfrm>
        </p:spPr>
        <p:txBody>
          <a:bodyPr>
            <a:normAutofit/>
          </a:bodyPr>
          <a:lstStyle/>
          <a:p>
            <a:r>
              <a:rPr lang="en-AU" b="1" dirty="0">
                <a:latin typeface="Century Gothic" panose="020B0502020202020204" pitchFamily="34" charset="0"/>
              </a:rPr>
              <a:t>Sports Drinks &amp; Teeth </a:t>
            </a:r>
            <a:endParaRPr lang="en-US" b="1" dirty="0">
              <a:latin typeface="Century Gothic" panose="020B0502020202020204" pitchFamily="34" charset="0"/>
            </a:endParaRPr>
          </a:p>
        </p:txBody>
      </p:sp>
      <p:pic>
        <p:nvPicPr>
          <p:cNvPr id="265221" name="Picture 5" descr="Teeth"/>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l="20552" r="20552"/>
          <a:stretch>
            <a:fillRect/>
          </a:stretch>
        </p:blipFill>
        <p:spPr>
          <a:xfrm>
            <a:off x="467544" y="2636912"/>
            <a:ext cx="3725621" cy="32955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1038" y="2636913"/>
            <a:ext cx="4514196" cy="3295534"/>
          </a:xfrm>
          <a:prstGeom prst="rect">
            <a:avLst/>
          </a:prstGeom>
        </p:spPr>
      </p:pic>
    </p:spTree>
    <p:extLst>
      <p:ext uri="{BB962C8B-B14F-4D97-AF65-F5344CB8AC3E}">
        <p14:creationId xmlns:p14="http://schemas.microsoft.com/office/powerpoint/2010/main" val="23166129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838200" y="2362200"/>
            <a:ext cx="7838256" cy="3724275"/>
          </a:xfrm>
        </p:spPr>
        <p:txBody>
          <a:bodyPr>
            <a:normAutofit lnSpcReduction="10000"/>
          </a:bodyPr>
          <a:lstStyle/>
          <a:p>
            <a:r>
              <a:rPr lang="en-US" dirty="0">
                <a:latin typeface="Century Gothic" panose="020B0502020202020204" pitchFamily="34" charset="0"/>
              </a:rPr>
              <a:t>Sports Dietitians Australia</a:t>
            </a:r>
          </a:p>
          <a:p>
            <a:r>
              <a:rPr lang="en-US" dirty="0">
                <a:latin typeface="Century Gothic" panose="020B0502020202020204" pitchFamily="34" charset="0"/>
              </a:rPr>
              <a:t>Australian Institute of Sport</a:t>
            </a:r>
          </a:p>
          <a:p>
            <a:r>
              <a:rPr lang="en-US" dirty="0">
                <a:latin typeface="Century Gothic" panose="020B0502020202020204" pitchFamily="34" charset="0"/>
              </a:rPr>
              <a:t>Eat Smart’s blog – recipes</a:t>
            </a:r>
          </a:p>
          <a:p>
            <a:r>
              <a:rPr lang="en-US" dirty="0">
                <a:latin typeface="Century Gothic" panose="020B0502020202020204" pitchFamily="34" charset="0"/>
              </a:rPr>
              <a:t>Eat Smart on social media</a:t>
            </a:r>
          </a:p>
          <a:p>
            <a:r>
              <a:rPr lang="en-US" dirty="0">
                <a:latin typeface="Century Gothic" panose="020B0502020202020204" pitchFamily="34" charset="0"/>
              </a:rPr>
              <a:t>Come and see us for an individual performance plan- locations can be found </a:t>
            </a:r>
            <a:r>
              <a:rPr lang="en-US" dirty="0">
                <a:latin typeface="Century Gothic" panose="020B0502020202020204" pitchFamily="34" charset="0"/>
                <a:hlinkClick r:id="rId2"/>
              </a:rPr>
              <a:t>www.eatsmartnutrition.com</a:t>
            </a:r>
            <a:endParaRPr lang="en-US" dirty="0">
              <a:latin typeface="Century Gothic" panose="020B0502020202020204" pitchFamily="34" charset="0"/>
            </a:endParaRPr>
          </a:p>
          <a:p>
            <a:endParaRPr lang="en-US" dirty="0">
              <a:latin typeface="Century Gothic" panose="020B0502020202020204" pitchFamily="34" charset="0"/>
            </a:endParaRPr>
          </a:p>
        </p:txBody>
      </p:sp>
      <p:sp>
        <p:nvSpPr>
          <p:cNvPr id="5" name="AutoShape 2"/>
          <p:cNvSpPr>
            <a:spLocks noGrp="1" noChangeArrowheads="1"/>
          </p:cNvSpPr>
          <p:nvPr>
            <p:ph type="title"/>
          </p:nvPr>
        </p:nvSpPr>
        <p:spPr/>
        <p:style>
          <a:lnRef idx="2">
            <a:schemeClr val="accent1"/>
          </a:lnRef>
          <a:fillRef idx="1">
            <a:schemeClr val="lt1"/>
          </a:fillRef>
          <a:effectRef idx="0">
            <a:schemeClr val="accent1"/>
          </a:effectRef>
          <a:fontRef idx="minor">
            <a:schemeClr val="dk1"/>
          </a:fontRef>
        </p:style>
        <p:txBody>
          <a:bodyPr>
            <a:noAutofit/>
          </a:bodyPr>
          <a:lstStyle/>
          <a:p>
            <a:pPr eaLnBrk="1" hangingPunct="1"/>
            <a:r>
              <a:rPr lang="en-US" sz="3200" dirty="0">
                <a:effectLst>
                  <a:outerShdw blurRad="38100" dist="38100" dir="2700000" algn="tl">
                    <a:srgbClr val="DDDDDD"/>
                  </a:outerShdw>
                </a:effectLst>
                <a:latin typeface="Century Gothic" panose="020B0502020202020204" pitchFamily="34" charset="0"/>
                <a:ea typeface="ＭＳ Ｐゴシック" charset="0"/>
              </a:rPr>
              <a:t>Want more information?</a:t>
            </a:r>
          </a:p>
        </p:txBody>
      </p:sp>
    </p:spTree>
    <p:extLst>
      <p:ext uri="{BB962C8B-B14F-4D97-AF65-F5344CB8AC3E}">
        <p14:creationId xmlns:p14="http://schemas.microsoft.com/office/powerpoint/2010/main" val="2837025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476" y="1340768"/>
            <a:ext cx="4248472" cy="1143000"/>
          </a:xfrm>
        </p:spPr>
        <p:style>
          <a:lnRef idx="2">
            <a:schemeClr val="accent1"/>
          </a:lnRef>
          <a:fillRef idx="1">
            <a:schemeClr val="lt1"/>
          </a:fillRef>
          <a:effectRef idx="0">
            <a:schemeClr val="accent1"/>
          </a:effectRef>
          <a:fontRef idx="minor">
            <a:schemeClr val="dk1"/>
          </a:fontRef>
        </p:style>
        <p:txBody>
          <a:bodyPr>
            <a:normAutofit/>
          </a:bodyPr>
          <a:lstStyle/>
          <a:p>
            <a:pPr>
              <a:defRPr/>
            </a:pPr>
            <a:r>
              <a:rPr lang="en-US" sz="4400" b="1" dirty="0">
                <a:solidFill>
                  <a:srgbClr val="000000"/>
                </a:solidFill>
                <a:effectLst>
                  <a:outerShdw blurRad="38100" dist="38100" dir="2700000" algn="tl">
                    <a:srgbClr val="000000">
                      <a:alpha val="43137"/>
                    </a:srgbClr>
                  </a:outerShdw>
                </a:effectLst>
                <a:latin typeface="Century Gothic" panose="020B0502020202020204" pitchFamily="34" charset="0"/>
                <a:cs typeface="+mj-cs"/>
              </a:rPr>
              <a:t>Question</a:t>
            </a:r>
            <a:r>
              <a:rPr lang="en-US" sz="4400" dirty="0">
                <a:solidFill>
                  <a:srgbClr val="000000"/>
                </a:solidFill>
                <a:effectLst>
                  <a:outerShdw blurRad="38100" dist="38100" dir="2700000" algn="tl">
                    <a:srgbClr val="000000">
                      <a:alpha val="43137"/>
                    </a:srgbClr>
                  </a:outerShdw>
                </a:effectLst>
                <a:cs typeface="+mj-cs"/>
              </a:rPr>
              <a:t> </a:t>
            </a:r>
            <a:endParaRPr lang="en-AU" sz="4400" dirty="0">
              <a:solidFill>
                <a:srgbClr val="000000"/>
              </a:solidFill>
              <a:effectLst>
                <a:outerShdw blurRad="38100" dist="38100" dir="2700000" algn="tl">
                  <a:srgbClr val="000000">
                    <a:alpha val="43137"/>
                  </a:srgbClr>
                </a:outerShdw>
              </a:effectLst>
              <a:cs typeface="+mj-cs"/>
            </a:endParaRPr>
          </a:p>
        </p:txBody>
      </p:sp>
      <p:sp>
        <p:nvSpPr>
          <p:cNvPr id="5123" name="Content Placeholder 2"/>
          <p:cNvSpPr>
            <a:spLocks noGrp="1"/>
          </p:cNvSpPr>
          <p:nvPr>
            <p:ph sz="half" idx="1"/>
          </p:nvPr>
        </p:nvSpPr>
        <p:spPr>
          <a:xfrm>
            <a:off x="503548" y="2780928"/>
            <a:ext cx="8280920" cy="3724275"/>
          </a:xfrm>
        </p:spPr>
        <p:txBody>
          <a:bodyPr/>
          <a:lstStyle/>
          <a:p>
            <a:pPr marL="0" indent="0">
              <a:buNone/>
            </a:pPr>
            <a:r>
              <a:rPr lang="en-AU" dirty="0">
                <a:latin typeface="Century Gothic" panose="020B0502020202020204" pitchFamily="34" charset="0"/>
                <a:ea typeface="ＭＳ Ｐゴシック" charset="0"/>
              </a:rPr>
              <a:t>Your brain exclusively uses the following fuel to think:</a:t>
            </a:r>
          </a:p>
          <a:p>
            <a:pPr marL="0" indent="0">
              <a:buNone/>
            </a:pPr>
            <a:endParaRPr lang="en-AU" dirty="0">
              <a:latin typeface="Century Gothic" panose="020B0502020202020204" pitchFamily="34" charset="0"/>
              <a:ea typeface="ＭＳ Ｐゴシック" charset="0"/>
            </a:endParaRPr>
          </a:p>
          <a:p>
            <a:pPr marL="514350" indent="-514350" algn="ctr">
              <a:buAutoNum type="alphaUcPeriod"/>
            </a:pPr>
            <a:r>
              <a:rPr lang="en-AU" dirty="0">
                <a:latin typeface="Century Gothic" panose="020B0502020202020204" pitchFamily="34" charset="0"/>
                <a:ea typeface="ＭＳ Ｐゴシック" charset="0"/>
              </a:rPr>
              <a:t>Protein</a:t>
            </a:r>
          </a:p>
          <a:p>
            <a:pPr marL="514350" indent="-514350" algn="ctr">
              <a:buAutoNum type="alphaUcPeriod"/>
            </a:pPr>
            <a:r>
              <a:rPr lang="en-AU" dirty="0">
                <a:latin typeface="Century Gothic" panose="020B0502020202020204" pitchFamily="34" charset="0"/>
                <a:ea typeface="ＭＳ Ｐゴシック" charset="0"/>
              </a:rPr>
              <a:t>Fat</a:t>
            </a:r>
          </a:p>
          <a:p>
            <a:pPr marL="514350" indent="-514350" algn="ctr">
              <a:buFont typeface="Arial" pitchFamily="34" charset="0"/>
              <a:buAutoNum type="alphaUcPeriod"/>
            </a:pPr>
            <a:r>
              <a:rPr lang="en-AU" dirty="0">
                <a:latin typeface="Century Gothic" panose="020B0502020202020204" pitchFamily="34" charset="0"/>
                <a:ea typeface="ＭＳ Ｐゴシック" charset="0"/>
              </a:rPr>
              <a:t>Carbohydrate</a:t>
            </a:r>
          </a:p>
          <a:p>
            <a:pPr marL="0" indent="0" algn="ctr">
              <a:buNone/>
            </a:pPr>
            <a:endParaRPr lang="en-AU" dirty="0">
              <a:latin typeface="Arial" charset="0"/>
              <a:ea typeface="ＭＳ Ｐゴシック" charset="0"/>
            </a:endParaRPr>
          </a:p>
        </p:txBody>
      </p:sp>
    </p:spTree>
    <p:extLst>
      <p:ext uri="{BB962C8B-B14F-4D97-AF65-F5344CB8AC3E}">
        <p14:creationId xmlns:p14="http://schemas.microsoft.com/office/powerpoint/2010/main" val="1572031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734917" y="1916832"/>
            <a:ext cx="2937520" cy="3059917"/>
          </a:xfrm>
          <a:prstGeom prst="rect">
            <a:avLst/>
          </a:prstGeom>
        </p:spPr>
      </p:pic>
      <p:sp>
        <p:nvSpPr>
          <p:cNvPr id="2" name="Title 1"/>
          <p:cNvSpPr>
            <a:spLocks noGrp="1"/>
          </p:cNvSpPr>
          <p:nvPr>
            <p:ph type="title"/>
          </p:nvPr>
        </p:nvSpPr>
        <p:spPr>
          <a:xfrm>
            <a:off x="271427" y="1520788"/>
            <a:ext cx="4248472" cy="1143000"/>
          </a:xfrm>
        </p:spPr>
        <p:style>
          <a:lnRef idx="2">
            <a:schemeClr val="accent1"/>
          </a:lnRef>
          <a:fillRef idx="1">
            <a:schemeClr val="lt1"/>
          </a:fillRef>
          <a:effectRef idx="0">
            <a:schemeClr val="accent1"/>
          </a:effectRef>
          <a:fontRef idx="minor">
            <a:schemeClr val="dk1"/>
          </a:fontRef>
        </p:style>
        <p:txBody>
          <a:bodyPr>
            <a:normAutofit/>
          </a:bodyPr>
          <a:lstStyle/>
          <a:p>
            <a:pPr>
              <a:defRPr/>
            </a:pPr>
            <a:r>
              <a:rPr lang="en-US" sz="4400" b="1" dirty="0">
                <a:solidFill>
                  <a:srgbClr val="000000"/>
                </a:solidFill>
                <a:effectLst>
                  <a:outerShdw blurRad="38100" dist="38100" dir="2700000" algn="tl">
                    <a:srgbClr val="000000">
                      <a:alpha val="43137"/>
                    </a:srgbClr>
                  </a:outerShdw>
                </a:effectLst>
                <a:latin typeface="Century Gothic" panose="020B0502020202020204" pitchFamily="34" charset="0"/>
                <a:cs typeface="+mj-cs"/>
              </a:rPr>
              <a:t>Answer </a:t>
            </a:r>
            <a:endParaRPr lang="en-AU" sz="4400" b="1" dirty="0">
              <a:solidFill>
                <a:srgbClr val="000000"/>
              </a:solidFill>
              <a:effectLst>
                <a:outerShdw blurRad="38100" dist="38100" dir="2700000" algn="tl">
                  <a:srgbClr val="000000">
                    <a:alpha val="43137"/>
                  </a:srgbClr>
                </a:outerShdw>
              </a:effectLst>
              <a:latin typeface="Century Gothic" panose="020B0502020202020204" pitchFamily="34" charset="0"/>
              <a:cs typeface="+mj-cs"/>
            </a:endParaRPr>
          </a:p>
        </p:txBody>
      </p:sp>
      <p:sp>
        <p:nvSpPr>
          <p:cNvPr id="5123" name="Content Placeholder 2"/>
          <p:cNvSpPr>
            <a:spLocks noGrp="1"/>
          </p:cNvSpPr>
          <p:nvPr>
            <p:ph sz="half" idx="1"/>
          </p:nvPr>
        </p:nvSpPr>
        <p:spPr>
          <a:xfrm>
            <a:off x="304808" y="4077072"/>
            <a:ext cx="8270677" cy="3724275"/>
          </a:xfrm>
        </p:spPr>
        <p:txBody>
          <a:bodyPr/>
          <a:lstStyle/>
          <a:p>
            <a:pPr marL="0" indent="0">
              <a:buNone/>
            </a:pPr>
            <a:r>
              <a:rPr lang="en-AU" b="1" dirty="0">
                <a:latin typeface="Century Gothic" panose="020B0502020202020204" pitchFamily="34" charset="0"/>
                <a:ea typeface="ＭＳ Ｐゴシック" charset="0"/>
              </a:rPr>
              <a:t>C. Carbohydrate</a:t>
            </a:r>
          </a:p>
          <a:p>
            <a:pPr marL="0" indent="0">
              <a:buNone/>
            </a:pPr>
            <a:endParaRPr lang="en-AU" dirty="0">
              <a:latin typeface="Century Gothic" panose="020B0502020202020204" pitchFamily="34" charset="0"/>
              <a:ea typeface="ＭＳ Ｐゴシック" charset="0"/>
            </a:endParaRPr>
          </a:p>
          <a:p>
            <a:pPr marL="0" indent="0">
              <a:buNone/>
            </a:pPr>
            <a:r>
              <a:rPr lang="en-AU" dirty="0">
                <a:latin typeface="Century Gothic" panose="020B0502020202020204" pitchFamily="34" charset="0"/>
                <a:ea typeface="ＭＳ Ｐゴシック" charset="0"/>
              </a:rPr>
              <a:t>Fuel foods rich in carbohydrate are the brain’s preferred source of energy.</a:t>
            </a:r>
          </a:p>
        </p:txBody>
      </p:sp>
    </p:spTree>
    <p:extLst>
      <p:ext uri="{BB962C8B-B14F-4D97-AF65-F5344CB8AC3E}">
        <p14:creationId xmlns:p14="http://schemas.microsoft.com/office/powerpoint/2010/main" val="3958824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369672"/>
            <a:ext cx="8229600" cy="1143000"/>
          </a:xfrm>
        </p:spPr>
        <p:style>
          <a:lnRef idx="2">
            <a:schemeClr val="accent1"/>
          </a:lnRef>
          <a:fillRef idx="1">
            <a:schemeClr val="lt1"/>
          </a:fillRef>
          <a:effectRef idx="0">
            <a:schemeClr val="accent1"/>
          </a:effectRef>
          <a:fontRef idx="minor">
            <a:schemeClr val="dk1"/>
          </a:fontRef>
        </p:style>
        <p:txBody>
          <a:bodyPr/>
          <a:lstStyle/>
          <a:p>
            <a:r>
              <a:rPr lang="en-US" b="1" dirty="0">
                <a:latin typeface="Century Gothic" panose="020B0502020202020204" pitchFamily="34" charset="0"/>
              </a:rPr>
              <a:t>Your body’s fuel</a:t>
            </a:r>
          </a:p>
        </p:txBody>
      </p:sp>
      <p:pic>
        <p:nvPicPr>
          <p:cNvPr id="2457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52936"/>
            <a:ext cx="3167062"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6424613"/>
            <a:ext cx="1706563"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ferrari.jpg"/>
          <p:cNvPicPr>
            <a:picLocks noChangeAspect="1"/>
          </p:cNvPicPr>
          <p:nvPr/>
        </p:nvPicPr>
        <p:blipFill>
          <a:blip r:embed="rId5"/>
          <a:stretch>
            <a:fillRect/>
          </a:stretch>
        </p:blipFill>
        <p:spPr>
          <a:xfrm>
            <a:off x="4033280" y="2461898"/>
            <a:ext cx="5125008" cy="3207263"/>
          </a:xfrm>
          <a:prstGeom prst="rect">
            <a:avLst/>
          </a:prstGeom>
        </p:spPr>
      </p:pic>
      <p:sp>
        <p:nvSpPr>
          <p:cNvPr id="2" name="TextBox 1"/>
          <p:cNvSpPr txBox="1"/>
          <p:nvPr/>
        </p:nvSpPr>
        <p:spPr>
          <a:xfrm>
            <a:off x="457200" y="5835977"/>
            <a:ext cx="8507287" cy="523220"/>
          </a:xfrm>
          <a:prstGeom prst="rect">
            <a:avLst/>
          </a:prstGeom>
          <a:noFill/>
        </p:spPr>
        <p:txBody>
          <a:bodyPr wrap="square" rtlCol="0">
            <a:spAutoFit/>
          </a:bodyPr>
          <a:lstStyle/>
          <a:p>
            <a:r>
              <a:rPr lang="en-US" sz="2800" b="1" dirty="0">
                <a:latin typeface="Century Gothic" panose="020B0502020202020204" pitchFamily="34" charset="0"/>
                <a:sym typeface="Wingdings" charset="0"/>
              </a:rPr>
              <a:t>Does anyone know how we measure energy? </a:t>
            </a:r>
            <a:endParaRPr lang="en-AU" sz="2800" dirty="0">
              <a:latin typeface="Century Gothic" panose="020B0502020202020204" pitchFamily="34" charset="0"/>
            </a:endParaRPr>
          </a:p>
        </p:txBody>
      </p:sp>
    </p:spTree>
    <p:extLst>
      <p:ext uri="{BB962C8B-B14F-4D97-AF65-F5344CB8AC3E}">
        <p14:creationId xmlns:p14="http://schemas.microsoft.com/office/powerpoint/2010/main" val="2513590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95536" y="548680"/>
            <a:ext cx="8352928" cy="1143000"/>
          </a:xfrm>
        </p:spPr>
        <p:style>
          <a:lnRef idx="2">
            <a:schemeClr val="accent1"/>
          </a:lnRef>
          <a:fillRef idx="1">
            <a:schemeClr val="lt1"/>
          </a:fillRef>
          <a:effectRef idx="0">
            <a:schemeClr val="accent1"/>
          </a:effectRef>
          <a:fontRef idx="minor">
            <a:schemeClr val="dk1"/>
          </a:fontRef>
        </p:style>
        <p:txBody>
          <a:bodyPr>
            <a:normAutofit/>
          </a:bodyPr>
          <a:lstStyle/>
          <a:p>
            <a:r>
              <a:rPr lang="en-US" sz="4000" b="1" dirty="0">
                <a:solidFill>
                  <a:schemeClr val="tx1"/>
                </a:solidFill>
                <a:latin typeface="Century Gothic" panose="020B0502020202020204" pitchFamily="34" charset="0"/>
                <a:ea typeface="+mj-ea"/>
                <a:cs typeface="+mj-cs"/>
              </a:rPr>
              <a:t>‘</a:t>
            </a:r>
            <a:r>
              <a:rPr lang="en-US" sz="4000" b="1" dirty="0" err="1">
                <a:solidFill>
                  <a:schemeClr val="tx1"/>
                </a:solidFill>
                <a:latin typeface="Century Gothic" panose="020B0502020202020204" pitchFamily="34" charset="0"/>
                <a:ea typeface="+mj-ea"/>
                <a:cs typeface="+mj-cs"/>
              </a:rPr>
              <a:t>Fuelling</a:t>
            </a:r>
            <a:r>
              <a:rPr lang="en-US" sz="4000" b="1" dirty="0">
                <a:solidFill>
                  <a:schemeClr val="tx1"/>
                </a:solidFill>
                <a:latin typeface="Century Gothic" panose="020B0502020202020204" pitchFamily="34" charset="0"/>
                <a:ea typeface="+mj-ea"/>
                <a:cs typeface="+mj-cs"/>
              </a:rPr>
              <a:t>’ Foods = Carbohydrates</a:t>
            </a:r>
            <a:endParaRPr lang="en-AU" sz="4000" b="1" dirty="0">
              <a:solidFill>
                <a:schemeClr val="tx1"/>
              </a:solidFill>
              <a:latin typeface="Century Gothic" panose="020B0502020202020204" pitchFamily="34" charset="0"/>
              <a:ea typeface="+mj-ea"/>
              <a:cs typeface="+mj-cs"/>
            </a:endParaRPr>
          </a:p>
        </p:txBody>
      </p:sp>
      <p:sp>
        <p:nvSpPr>
          <p:cNvPr id="25603" name="Text Placeholder 4"/>
          <p:cNvSpPr>
            <a:spLocks noGrp="1"/>
          </p:cNvSpPr>
          <p:nvPr>
            <p:ph type="body" sz="half" idx="3"/>
          </p:nvPr>
        </p:nvSpPr>
        <p:spPr>
          <a:xfrm>
            <a:off x="323527" y="1916832"/>
            <a:ext cx="5618499" cy="4536504"/>
          </a:xfrm>
        </p:spPr>
        <p:txBody>
          <a:bodyPr>
            <a:normAutofit fontScale="92500"/>
          </a:bodyPr>
          <a:lstStyle/>
          <a:p>
            <a:r>
              <a:rPr lang="en-AU" b="1" u="sng" dirty="0">
                <a:latin typeface="Century Gothic"/>
                <a:cs typeface="Century Gothic"/>
              </a:rPr>
              <a:t>The most important energy source! </a:t>
            </a:r>
          </a:p>
          <a:p>
            <a:r>
              <a:rPr lang="en-AU" dirty="0">
                <a:latin typeface="Century Gothic"/>
                <a:cs typeface="Century Gothic"/>
              </a:rPr>
              <a:t>Our brain </a:t>
            </a:r>
            <a:r>
              <a:rPr lang="en-AU" b="1" dirty="0">
                <a:latin typeface="Century Gothic"/>
                <a:cs typeface="Century Gothic"/>
              </a:rPr>
              <a:t>cannot</a:t>
            </a:r>
            <a:r>
              <a:rPr lang="en-AU" dirty="0">
                <a:latin typeface="Century Gothic"/>
                <a:cs typeface="Century Gothic"/>
              </a:rPr>
              <a:t> function without carbohydrates</a:t>
            </a:r>
          </a:p>
          <a:p>
            <a:r>
              <a:rPr lang="en-AU" dirty="0">
                <a:latin typeface="Century Gothic"/>
                <a:cs typeface="Century Gothic"/>
              </a:rPr>
              <a:t>Neither can our </a:t>
            </a:r>
            <a:r>
              <a:rPr lang="en-AU" b="1" dirty="0">
                <a:latin typeface="Century Gothic"/>
                <a:cs typeface="Century Gothic"/>
              </a:rPr>
              <a:t>muscles!</a:t>
            </a:r>
          </a:p>
          <a:p>
            <a:r>
              <a:rPr lang="en-AU" dirty="0">
                <a:latin typeface="Century Gothic"/>
                <a:cs typeface="Century Gothic"/>
              </a:rPr>
              <a:t>Only a small amount of carbs can be stored in our body – in the blood stream, in our muscles &amp; in our liver</a:t>
            </a:r>
          </a:p>
          <a:p>
            <a:endParaRPr lang="en-AU" dirty="0">
              <a:latin typeface="Comic Sans MS" charset="0"/>
              <a:cs typeface="Arial" charset="0"/>
            </a:endParaRPr>
          </a:p>
        </p:txBody>
      </p:sp>
      <p:pic>
        <p:nvPicPr>
          <p:cNvPr id="6" name="Picture 5" descr="carbs 2.jpg"/>
          <p:cNvPicPr>
            <a:picLocks noChangeAspect="1"/>
          </p:cNvPicPr>
          <p:nvPr/>
        </p:nvPicPr>
        <p:blipFill>
          <a:blip r:embed="rId2" cstate="print"/>
          <a:stretch>
            <a:fillRect/>
          </a:stretch>
        </p:blipFill>
        <p:spPr>
          <a:xfrm>
            <a:off x="5883920" y="2210931"/>
            <a:ext cx="3260080" cy="1938149"/>
          </a:xfrm>
          <a:prstGeom prst="rect">
            <a:avLst/>
          </a:prstGeom>
        </p:spPr>
      </p:pic>
      <p:pic>
        <p:nvPicPr>
          <p:cNvPr id="5" name="Picture 4"/>
          <p:cNvPicPr>
            <a:picLocks noChangeAspect="1"/>
          </p:cNvPicPr>
          <p:nvPr/>
        </p:nvPicPr>
        <p:blipFill>
          <a:blip r:embed="rId3" cstate="print"/>
          <a:stretch>
            <a:fillRect/>
          </a:stretch>
        </p:blipFill>
        <p:spPr>
          <a:xfrm>
            <a:off x="5883920" y="4149080"/>
            <a:ext cx="3260080" cy="1784894"/>
          </a:xfrm>
          <a:prstGeom prst="rect">
            <a:avLst/>
          </a:prstGeom>
        </p:spPr>
      </p:pic>
    </p:spTree>
    <p:extLst>
      <p:ext uri="{BB962C8B-B14F-4D97-AF65-F5344CB8AC3E}">
        <p14:creationId xmlns:p14="http://schemas.microsoft.com/office/powerpoint/2010/main" val="3034648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715</TotalTime>
  <Words>2550</Words>
  <Application>Microsoft Office PowerPoint</Application>
  <PresentationFormat>On-screen Show (4:3)</PresentationFormat>
  <Paragraphs>380</Paragraphs>
  <Slides>55</Slides>
  <Notes>19</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PowerPoint Presentation</vt:lpstr>
      <vt:lpstr>Nutrition for Riders- in training and competition</vt:lpstr>
      <vt:lpstr>PowerPoint Presentation</vt:lpstr>
      <vt:lpstr>PowerPoint Presentation</vt:lpstr>
      <vt:lpstr>Its Quiz Time!</vt:lpstr>
      <vt:lpstr>Question </vt:lpstr>
      <vt:lpstr>Answer </vt:lpstr>
      <vt:lpstr>Your body’s fuel</vt:lpstr>
      <vt:lpstr>‘Fuelling’ Foods = Carbohydrates</vt:lpstr>
      <vt:lpstr>Carbohydrate Rich Foods</vt:lpstr>
      <vt:lpstr>What happens when we do not eat enough ‘fuelling’ foods? </vt:lpstr>
      <vt:lpstr>Quality ‘fuelling’  foods for training and competitions</vt:lpstr>
      <vt:lpstr>PowerPoint Presentation</vt:lpstr>
      <vt:lpstr>PowerPoint Presentation</vt:lpstr>
      <vt:lpstr>We also find them in drinks, snacks and desserts</vt:lpstr>
      <vt:lpstr>Question </vt:lpstr>
      <vt:lpstr>Answer </vt:lpstr>
      <vt:lpstr>Eating Before Training/Competitions</vt:lpstr>
      <vt:lpstr>Eating Before Training/Competitions</vt:lpstr>
      <vt:lpstr>Eating Before Training/Competitions</vt:lpstr>
      <vt:lpstr> Breakfast Ideas</vt:lpstr>
      <vt:lpstr>Lunch Ideas</vt:lpstr>
      <vt:lpstr>Snacks</vt:lpstr>
      <vt:lpstr>Eating Before Training/Competitions</vt:lpstr>
      <vt:lpstr>Snack comparison</vt:lpstr>
      <vt:lpstr>Protein foods = muscle foods</vt:lpstr>
      <vt:lpstr>Where do you find protein?</vt:lpstr>
      <vt:lpstr>How much protein does any athlete need?</vt:lpstr>
      <vt:lpstr>Protein for your muscles</vt:lpstr>
      <vt:lpstr>Tips for building strength</vt:lpstr>
      <vt:lpstr>TO BUILD MUSCLE…</vt:lpstr>
      <vt:lpstr>YOU ALSO HAVE TO TRAIN HARD</vt:lpstr>
      <vt:lpstr>AND EAT PLENTY OF FUELLING FOODS</vt:lpstr>
      <vt:lpstr>PowerPoint Presentation</vt:lpstr>
      <vt:lpstr>It doesn’t have to all be meat and dairy</vt:lpstr>
      <vt:lpstr>Put some protein into each meal</vt:lpstr>
      <vt:lpstr>A ‘muscle’ food snack is important after training sessions AND ALL competitions </vt:lpstr>
      <vt:lpstr>Eating DURING Training/Competitions</vt:lpstr>
      <vt:lpstr>Eating During Training/Competitions</vt:lpstr>
      <vt:lpstr>Eating During Training/Competitions</vt:lpstr>
      <vt:lpstr>What is GI?</vt:lpstr>
      <vt:lpstr>Glycemic Index</vt:lpstr>
      <vt:lpstr>Question </vt:lpstr>
      <vt:lpstr>Answer </vt:lpstr>
      <vt:lpstr>PowerPoint Presentation</vt:lpstr>
      <vt:lpstr>Nutrition and Hydration on competition day </vt:lpstr>
      <vt:lpstr>On the day</vt:lpstr>
      <vt:lpstr>Morning or lunchtime event</vt:lpstr>
      <vt:lpstr>If you are too nervous to eat much….</vt:lpstr>
      <vt:lpstr>Late night event time</vt:lpstr>
      <vt:lpstr>PowerPoint Presentation</vt:lpstr>
      <vt:lpstr>PowerPoint Presentation</vt:lpstr>
      <vt:lpstr>Should I use sports drinks?</vt:lpstr>
      <vt:lpstr>Sports Drinks &amp; Teeth </vt:lpstr>
      <vt:lpstr>Want more information?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Keisha</dc:creator>
  <cp:lastModifiedBy>Sonya Ryan</cp:lastModifiedBy>
  <cp:revision>52</cp:revision>
  <dcterms:created xsi:type="dcterms:W3CDTF">2017-02-02T10:39:28Z</dcterms:created>
  <dcterms:modified xsi:type="dcterms:W3CDTF">2019-03-29T11:28:25Z</dcterms:modified>
</cp:coreProperties>
</file>