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534" r:id="rId1"/>
  </p:sldMasterIdLst>
  <p:sldIdLst>
    <p:sldId id="304" r:id="rId2"/>
    <p:sldId id="269" r:id="rId3"/>
    <p:sldId id="277" r:id="rId4"/>
    <p:sldId id="272" r:id="rId5"/>
    <p:sldId id="259" r:id="rId6"/>
    <p:sldId id="311" r:id="rId7"/>
    <p:sldId id="310" r:id="rId8"/>
    <p:sldId id="267" r:id="rId9"/>
    <p:sldId id="262" r:id="rId10"/>
    <p:sldId id="306" r:id="rId11"/>
    <p:sldId id="307" r:id="rId12"/>
    <p:sldId id="313" r:id="rId13"/>
    <p:sldId id="292" r:id="rId14"/>
    <p:sldId id="305" r:id="rId15"/>
    <p:sldId id="312" r:id="rId16"/>
    <p:sldId id="309" r:id="rId17"/>
    <p:sldId id="29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E02F"/>
    <a:srgbClr val="DAF5C2"/>
    <a:srgbClr val="D0F4A4"/>
    <a:srgbClr val="D5F9AA"/>
    <a:srgbClr val="BEDE9B"/>
    <a:srgbClr val="E0CBFF"/>
    <a:srgbClr val="CA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8"/>
    <p:restoredTop sz="94737"/>
  </p:normalViewPr>
  <p:slideViewPr>
    <p:cSldViewPr snapToGrid="0" snapToObjects="1">
      <p:cViewPr>
        <p:scale>
          <a:sx n="82" d="100"/>
          <a:sy n="82" d="100"/>
        </p:scale>
        <p:origin x="-399" y="-3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714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809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7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2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556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02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1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74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0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3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7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1.wdp"/><Relationship Id="rId18" Type="http://schemas.openxmlformats.org/officeDocument/2006/relationships/image" Target="../media/image32.png"/><Relationship Id="rId3" Type="http://schemas.microsoft.com/office/2007/relationships/hdphoto" Target="../media/hdphoto6.wdp"/><Relationship Id="rId21" Type="http://schemas.microsoft.com/office/2007/relationships/hdphoto" Target="../media/hdphoto15.wdp"/><Relationship Id="rId7" Type="http://schemas.microsoft.com/office/2007/relationships/hdphoto" Target="../media/hdphoto8.wdp"/><Relationship Id="rId12" Type="http://schemas.openxmlformats.org/officeDocument/2006/relationships/image" Target="../media/image29.png"/><Relationship Id="rId17" Type="http://schemas.microsoft.com/office/2007/relationships/hdphoto" Target="../media/hdphoto13.wdp"/><Relationship Id="rId2" Type="http://schemas.openxmlformats.org/officeDocument/2006/relationships/image" Target="../media/image24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0.wdp"/><Relationship Id="rId24" Type="http://schemas.openxmlformats.org/officeDocument/2006/relationships/image" Target="../media/image35.jpg"/><Relationship Id="rId5" Type="http://schemas.microsoft.com/office/2007/relationships/hdphoto" Target="../media/hdphoto7.wdp"/><Relationship Id="rId15" Type="http://schemas.microsoft.com/office/2007/relationships/hdphoto" Target="../media/hdphoto12.wdp"/><Relationship Id="rId23" Type="http://schemas.microsoft.com/office/2007/relationships/hdphoto" Target="../media/hdphoto16.wdp"/><Relationship Id="rId10" Type="http://schemas.openxmlformats.org/officeDocument/2006/relationships/image" Target="../media/image28.png"/><Relationship Id="rId19" Type="http://schemas.microsoft.com/office/2007/relationships/hdphoto" Target="../media/hdphoto14.wdp"/><Relationship Id="rId4" Type="http://schemas.openxmlformats.org/officeDocument/2006/relationships/image" Target="../media/image25.png"/><Relationship Id="rId9" Type="http://schemas.microsoft.com/office/2007/relationships/hdphoto" Target="../media/hdphoto9.wdp"/><Relationship Id="rId14" Type="http://schemas.openxmlformats.org/officeDocument/2006/relationships/image" Target="../media/image30.png"/><Relationship Id="rId2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22.wdp"/><Relationship Id="rId18" Type="http://schemas.openxmlformats.org/officeDocument/2006/relationships/image" Target="../media/image44.png"/><Relationship Id="rId3" Type="http://schemas.microsoft.com/office/2007/relationships/hdphoto" Target="../media/hdphoto17.wdp"/><Relationship Id="rId21" Type="http://schemas.microsoft.com/office/2007/relationships/hdphoto" Target="../media/hdphoto26.wdp"/><Relationship Id="rId7" Type="http://schemas.microsoft.com/office/2007/relationships/hdphoto" Target="../media/hdphoto19.wdp"/><Relationship Id="rId12" Type="http://schemas.openxmlformats.org/officeDocument/2006/relationships/image" Target="../media/image41.png"/><Relationship Id="rId17" Type="http://schemas.microsoft.com/office/2007/relationships/hdphoto" Target="../media/hdphoto24.wdp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5" Type="http://schemas.microsoft.com/office/2007/relationships/hdphoto" Target="../media/hdphoto23.wdp"/><Relationship Id="rId10" Type="http://schemas.openxmlformats.org/officeDocument/2006/relationships/image" Target="../media/image40.png"/><Relationship Id="rId19" Type="http://schemas.microsoft.com/office/2007/relationships/hdphoto" Target="../media/hdphoto25.wdp"/><Relationship Id="rId4" Type="http://schemas.openxmlformats.org/officeDocument/2006/relationships/image" Target="../media/image37.png"/><Relationship Id="rId9" Type="http://schemas.microsoft.com/office/2007/relationships/hdphoto" Target="../media/hdphoto20.wdp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2680FB-4BDC-BA4A-91D0-6B80F0EFD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7" b="91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D32A7-B2BA-7C4B-8E17-27B4B323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04796"/>
            <a:ext cx="11277600" cy="1645920"/>
          </a:xfr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4800" dirty="0"/>
              <a:t>The HUMAN Equestrian Athlete</a:t>
            </a:r>
            <a:br>
              <a:rPr lang="en-US" sz="4800" dirty="0"/>
            </a:br>
            <a:r>
              <a:rPr lang="en-US" sz="1800" dirty="0"/>
              <a:t>Hilary Gooding </a:t>
            </a:r>
            <a:br>
              <a:rPr lang="en-US" sz="1800" dirty="0"/>
            </a:br>
            <a:r>
              <a:rPr lang="en-US" sz="1800" dirty="0"/>
              <a:t>sports physiotherapist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2A2CEF-6D26-E04E-9E6C-5A3D831B2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325" y="5451240"/>
            <a:ext cx="2161475" cy="111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13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042983-68AC-2546-A542-968F65E8D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138" y="186850"/>
            <a:ext cx="7873724" cy="126432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Phase 5 </a:t>
            </a:r>
            <a:br>
              <a:rPr lang="en-US" sz="4000" dirty="0"/>
            </a:br>
            <a:r>
              <a:rPr lang="en-US" sz="4000" dirty="0"/>
              <a:t>injury Prevention (ACUTE)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AE05A44E-BB40-1F47-A350-64145FCF0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43269"/>
            <a:ext cx="12192000" cy="2893367"/>
          </a:xfrm>
        </p:spPr>
        <p:txBody>
          <a:bodyPr numCol="2">
            <a:noAutofit/>
          </a:bodyPr>
          <a:lstStyle/>
          <a:p>
            <a:pPr marL="0" indent="0" algn="ctr">
              <a:buNone/>
            </a:pPr>
            <a:r>
              <a:rPr lang="en-US" sz="3200" b="1" dirty="0"/>
              <a:t>Don’t fall</a:t>
            </a:r>
          </a:p>
          <a:p>
            <a:pPr marL="0" indent="0">
              <a:buNone/>
            </a:pPr>
            <a:r>
              <a:rPr lang="en-US" sz="2400" dirty="0"/>
              <a:t>Maintain muscular endurance, symmetry, and balance</a:t>
            </a:r>
          </a:p>
          <a:p>
            <a:r>
              <a:rPr lang="en-US" sz="2400" dirty="0"/>
              <a:t>Gym/Pilates Program</a:t>
            </a:r>
            <a:endParaRPr lang="en-US" sz="2000" dirty="0"/>
          </a:p>
          <a:p>
            <a:r>
              <a:rPr lang="en-US" sz="2400" dirty="0"/>
              <a:t>Proprioceptive/Neuromuscular Training</a:t>
            </a:r>
            <a:r>
              <a:rPr lang="en-US" sz="2000" dirty="0"/>
              <a:t>    </a:t>
            </a:r>
            <a:r>
              <a:rPr lang="en-US" sz="1400" dirty="0"/>
              <a:t>(</a:t>
            </a:r>
            <a:r>
              <a:rPr lang="en-AU" sz="1400" dirty="0" err="1"/>
              <a:t>Verhagen</a:t>
            </a:r>
            <a:r>
              <a:rPr lang="en-AU" sz="1400" dirty="0"/>
              <a:t> et al., 2004</a:t>
            </a:r>
            <a:r>
              <a:rPr lang="en-US" sz="1400" dirty="0"/>
              <a:t>)</a:t>
            </a:r>
            <a:endParaRPr lang="en-US" sz="1400" b="1" dirty="0"/>
          </a:p>
          <a:p>
            <a:pPr marL="0" indent="0" algn="ctr">
              <a:buNone/>
            </a:pPr>
            <a:r>
              <a:rPr lang="en-US" sz="3200" b="1" dirty="0"/>
              <a:t>If you do fall</a:t>
            </a:r>
          </a:p>
          <a:p>
            <a:pPr marL="0" indent="0">
              <a:buNone/>
            </a:pPr>
            <a:r>
              <a:rPr lang="en-US" sz="2400" dirty="0"/>
              <a:t>Learn how: tuck and roll falling technique</a:t>
            </a:r>
          </a:p>
          <a:p>
            <a:pPr marL="0" indent="0">
              <a:buNone/>
            </a:pPr>
            <a:r>
              <a:rPr lang="en-US" sz="2400" dirty="0"/>
              <a:t>Protective gear</a:t>
            </a:r>
          </a:p>
          <a:p>
            <a:pPr marL="0" indent="0">
              <a:buNone/>
            </a:pPr>
            <a:r>
              <a:rPr lang="en-US" sz="2400" dirty="0"/>
              <a:t>Learn from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732A0F-9F92-DA4C-9701-1350892C7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7" t="4662" r="15115" b="20607"/>
          <a:stretch/>
        </p:blipFill>
        <p:spPr>
          <a:xfrm>
            <a:off x="7203621" y="4538869"/>
            <a:ext cx="2332384" cy="2319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354427-5861-7A44-8104-FBD84258F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86" t="11741" r="36789" b="36188"/>
          <a:stretch/>
        </p:blipFill>
        <p:spPr>
          <a:xfrm>
            <a:off x="2242039" y="4538869"/>
            <a:ext cx="2377942" cy="2316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36C8C3-2A19-A443-A8CD-F4D39F4065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34" t="-1" r="22524" b="29542"/>
          <a:stretch/>
        </p:blipFill>
        <p:spPr>
          <a:xfrm>
            <a:off x="4619981" y="4538869"/>
            <a:ext cx="2583640" cy="2319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F54D82-F69C-F548-BA42-C3D985F9E5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07" t="6173" r="16110" b="20985"/>
          <a:stretch/>
        </p:blipFill>
        <p:spPr>
          <a:xfrm>
            <a:off x="9536005" y="4538869"/>
            <a:ext cx="2655995" cy="2319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15D663B-7B17-B545-B503-8F701CD350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19" t="14361" r="44361" b="37024"/>
          <a:stretch/>
        </p:blipFill>
        <p:spPr>
          <a:xfrm>
            <a:off x="0" y="4538869"/>
            <a:ext cx="2394544" cy="2316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6E2C9A-048E-F943-BDA6-1AEEEBF722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6" r="1125" b="5611"/>
          <a:stretch/>
        </p:blipFill>
        <p:spPr>
          <a:xfrm flipH="1">
            <a:off x="0" y="4536636"/>
            <a:ext cx="12210390" cy="23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5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042983-68AC-2546-A542-968F65E8D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138" y="172995"/>
            <a:ext cx="7873724" cy="126432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Phase 5 </a:t>
            </a:r>
            <a:br>
              <a:rPr lang="en-US" sz="4000" dirty="0"/>
            </a:br>
            <a:r>
              <a:rPr lang="en-US" sz="4000" dirty="0"/>
              <a:t>injury Prevention (CHRONIC)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AE05A44E-BB40-1F47-A350-64145FCF0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426" y="1643269"/>
            <a:ext cx="12192000" cy="2893367"/>
          </a:xfrm>
        </p:spPr>
        <p:txBody>
          <a:bodyPr numCol="3">
            <a:noAutofit/>
          </a:bodyPr>
          <a:lstStyle/>
          <a:p>
            <a:pPr marL="0" indent="0" algn="ctr">
              <a:buNone/>
            </a:pPr>
            <a:r>
              <a:rPr lang="en-US" sz="2400" b="1" dirty="0"/>
              <a:t>LOWER BACK</a:t>
            </a:r>
          </a:p>
          <a:p>
            <a:pPr algn="ctr"/>
            <a:r>
              <a:rPr lang="en-US" sz="2400" dirty="0"/>
              <a:t>Lumbopelvic mobility</a:t>
            </a:r>
          </a:p>
          <a:p>
            <a:pPr algn="ctr"/>
            <a:r>
              <a:rPr lang="en-US" sz="2400" dirty="0"/>
              <a:t>Lumbopelvic control</a:t>
            </a:r>
          </a:p>
          <a:p>
            <a:pPr algn="ctr"/>
            <a:r>
              <a:rPr lang="en-US" sz="2400" dirty="0"/>
              <a:t>Core over/under activation</a:t>
            </a:r>
          </a:p>
          <a:p>
            <a:pPr algn="ctr"/>
            <a:r>
              <a:rPr lang="en-US" sz="2400" dirty="0"/>
              <a:t>Avoid lifting awkwardly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b="1" dirty="0"/>
              <a:t>SHOULDER</a:t>
            </a:r>
          </a:p>
          <a:p>
            <a:pPr algn="ctr"/>
            <a:r>
              <a:rPr lang="en-US" sz="2400" dirty="0"/>
              <a:t>Scapular position</a:t>
            </a:r>
          </a:p>
          <a:p>
            <a:pPr algn="ctr"/>
            <a:r>
              <a:rPr lang="en-US" sz="2400" dirty="0"/>
              <a:t>Scapular stability</a:t>
            </a:r>
          </a:p>
          <a:p>
            <a:pPr algn="ctr"/>
            <a:r>
              <a:rPr lang="en-US" sz="2400" dirty="0"/>
              <a:t>Upper limb and back strength</a:t>
            </a:r>
          </a:p>
          <a:p>
            <a:pPr algn="ctr"/>
            <a:r>
              <a:rPr lang="en-US" sz="2400" dirty="0"/>
              <a:t>Upper limb and back endurance</a:t>
            </a:r>
          </a:p>
          <a:p>
            <a:pPr marL="0" indent="0" algn="ctr">
              <a:buNone/>
            </a:pPr>
            <a:r>
              <a:rPr lang="en-US" sz="2400" b="1" dirty="0"/>
              <a:t>LOWER EXTREMITY</a:t>
            </a:r>
          </a:p>
          <a:p>
            <a:pPr algn="ctr"/>
            <a:r>
              <a:rPr lang="en-US" sz="2400" dirty="0"/>
              <a:t>Muscular symmetry</a:t>
            </a:r>
          </a:p>
          <a:p>
            <a:pPr algn="ctr"/>
            <a:r>
              <a:rPr lang="en-US" sz="2400" dirty="0"/>
              <a:t>Lower limb strength</a:t>
            </a:r>
          </a:p>
          <a:p>
            <a:pPr algn="ctr"/>
            <a:r>
              <a:rPr lang="en-US" sz="2400" dirty="0"/>
              <a:t>Lower limb endurance</a:t>
            </a:r>
          </a:p>
          <a:p>
            <a:pPr algn="ctr"/>
            <a:r>
              <a:rPr lang="en-US" sz="2400" dirty="0"/>
              <a:t>Balance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79E5C-65AE-0048-9813-94C5722764F9}"/>
              </a:ext>
            </a:extLst>
          </p:cNvPr>
          <p:cNvSpPr txBox="1"/>
          <p:nvPr/>
        </p:nvSpPr>
        <p:spPr>
          <a:xfrm>
            <a:off x="430427" y="4742581"/>
            <a:ext cx="113311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IMPROVE TISSUE TOLERANCE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Good sleep quantity and quality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Minimise</a:t>
            </a:r>
            <a:r>
              <a:rPr lang="en-US" sz="2400" dirty="0"/>
              <a:t> stress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Load management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5B1602-56F7-4B41-82E1-4DC4DAAF1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9" t="27360" r="15819"/>
          <a:stretch/>
        </p:blipFill>
        <p:spPr>
          <a:xfrm>
            <a:off x="0" y="4536636"/>
            <a:ext cx="3486839" cy="2321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9A76C1-F51E-F741-8E13-AEBB54199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308" y="4536636"/>
            <a:ext cx="3493692" cy="232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7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2680FB-4BDC-BA4A-91D0-6B80F0EFD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7" b="91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D32A7-B2BA-7C4B-8E17-27B4B323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dirty="0">
                <a:solidFill>
                  <a:schemeClr val="tx1"/>
                </a:solidFill>
              </a:rPr>
              <a:t>EXERCISE TIME!</a:t>
            </a:r>
          </a:p>
        </p:txBody>
      </p:sp>
    </p:spTree>
    <p:extLst>
      <p:ext uri="{BB962C8B-B14F-4D97-AF65-F5344CB8AC3E}">
        <p14:creationId xmlns:p14="http://schemas.microsoft.com/office/powerpoint/2010/main" val="3871660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601BC83-53D1-5447-9A28-B3BDC67AD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000" l="7000" r="90000">
                        <a14:foregroundMark x1="11000" y1="90000" x2="11000" y2="90000"/>
                        <a14:foregroundMark x1="7333" y1="87667" x2="7333" y2="87667"/>
                        <a14:foregroundMark x1="14333" y1="96000" x2="14333" y2="96000"/>
                        <a14:foregroundMark x1="82333" y1="93333" x2="82333" y2="93333"/>
                        <a14:foregroundMark x1="82667" y1="94333" x2="82667" y2="94333"/>
                        <a14:foregroundMark x1="74667" y1="94000" x2="74667" y2="94000"/>
                        <a14:foregroundMark x1="83333" y1="93667" x2="83333" y2="93667"/>
                        <a14:foregroundMark x1="84000" y1="94000" x2="84000" y2="94000"/>
                        <a14:foregroundMark x1="84333" y1="94000" x2="84333" y2="94000"/>
                        <a14:foregroundMark x1="83333" y1="93667" x2="83333" y2="93667"/>
                        <a14:foregroundMark x1="83333" y1="94000" x2="83333" y2="94000"/>
                        <a14:foregroundMark x1="83333" y1="94000" x2="83333" y2="94000"/>
                        <a14:foregroundMark x1="83667" y1="94333" x2="83667" y2="94333"/>
                        <a14:foregroundMark x1="84333" y1="94000" x2="84333" y2="94000"/>
                        <a14:foregroundMark x1="83333" y1="93333" x2="83333" y2="93333"/>
                        <a14:foregroundMark x1="84333" y1="93333" x2="84333" y2="93333"/>
                        <a14:foregroundMark x1="88333" y1="62333" x2="88333" y2="62333"/>
                        <a14:foregroundMark x1="60667" y1="60333" x2="60667" y2="60333"/>
                        <a14:foregroundMark x1="60667" y1="59000" x2="60667" y2="59000"/>
                        <a14:foregroundMark x1="60667" y1="59000" x2="60667" y2="59000"/>
                        <a14:foregroundMark x1="58667" y1="59667" x2="58667" y2="59667"/>
                        <a14:foregroundMark x1="61667" y1="61000" x2="61667" y2="61000"/>
                        <a14:foregroundMark x1="61667" y1="61000" x2="61667" y2="61000"/>
                        <a14:foregroundMark x1="60667" y1="59000" x2="60667" y2="59000"/>
                        <a14:foregroundMark x1="60667" y1="59000" x2="60667" y2="59000"/>
                        <a14:foregroundMark x1="60667" y1="59000" x2="60667" y2="59000"/>
                        <a14:foregroundMark x1="60667" y1="59000" x2="60667" y2="59000"/>
                        <a14:foregroundMark x1="60667" y1="59000" x2="60667" y2="59000"/>
                        <a14:foregroundMark x1="60667" y1="59000" x2="60667" y2="59000"/>
                        <a14:foregroundMark x1="60963" y1="61667" x2="61000" y2="62000"/>
                        <a14:foregroundMark x1="60815" y1="60333" x2="60963" y2="61667"/>
                        <a14:foregroundMark x1="60778" y1="60000" x2="60815" y2="60333"/>
                        <a14:foregroundMark x1="60704" y1="59333" x2="60778" y2="60000"/>
                        <a14:foregroundMark x1="60667" y1="59000" x2="60704" y2="59333"/>
                        <a14:foregroundMark x1="60667" y1="62000" x2="60667" y2="58000"/>
                        <a14:foregroundMark x1="61333" y1="61333" x2="61333" y2="57667"/>
                        <a14:foregroundMark x1="61333" y1="61000" x2="60667" y2="57667"/>
                        <a14:foregroundMark x1="61667" y1="60667" x2="61333" y2="57667"/>
                        <a14:foregroundMark x1="61000" y1="60667" x2="61667" y2="59333"/>
                        <a14:foregroundMark x1="61667" y1="59000" x2="61667" y2="59000"/>
                        <a14:foregroundMark x1="61667" y1="59333" x2="60333" y2="59667"/>
                        <a14:backgroundMark x1="56048" y1="59000" x2="55667" y2="58333"/>
                        <a14:backgroundMark x1="57000" y1="60667" x2="56048" y2="59000"/>
                        <a14:backgroundMark x1="57667" y1="61333" x2="56333" y2="59667"/>
                        <a14:backgroundMark x1="58000" y1="60000" x2="57000" y2="59000"/>
                        <a14:backgroundMark x1="58333" y1="60667" x2="57667" y2="59000"/>
                        <a14:backgroundMark x1="62000" y1="59333" x2="62000" y2="59333"/>
                        <a14:backgroundMark x1="57333" y1="60000" x2="57333" y2="60000"/>
                        <a14:backgroundMark x1="58000" y1="60333" x2="58000" y2="60333"/>
                        <a14:backgroundMark x1="58000" y1="61667" x2="58000" y2="61667"/>
                        <a14:backgroundMark x1="58000" y1="61667" x2="56333" y2="59000"/>
                      </a14:backgroundRemoval>
                    </a14:imgEffect>
                  </a14:imgLayer>
                </a14:imgProps>
              </a:ext>
            </a:extLst>
          </a:blip>
          <a:srcRect t="46873"/>
          <a:stretch/>
        </p:blipFill>
        <p:spPr>
          <a:xfrm>
            <a:off x="7650057" y="4637938"/>
            <a:ext cx="4541943" cy="2412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72A76B-FD36-7141-AF3D-9A6D4456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842" y="153323"/>
            <a:ext cx="9007827" cy="1188720"/>
          </a:xfrm>
        </p:spPr>
        <p:txBody>
          <a:bodyPr>
            <a:noAutofit/>
          </a:bodyPr>
          <a:lstStyle/>
          <a:p>
            <a:r>
              <a:rPr lang="en-US" sz="4000" dirty="0"/>
              <a:t>Suggested Training methods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1A544C6-14B9-EC42-99E8-FA1238C3D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114" y="1918953"/>
            <a:ext cx="9125282" cy="404001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Intermittent aerobic exercise at above and below anaerobic threshold </a:t>
            </a:r>
            <a:r>
              <a:rPr lang="en-US" sz="1400" dirty="0"/>
              <a:t>(Douglas 2017)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800" dirty="0" err="1"/>
              <a:t>Iso</a:t>
            </a:r>
            <a:r>
              <a:rPr lang="en-US" sz="2800" dirty="0"/>
              <a:t>-ballistic exercises </a:t>
            </a:r>
            <a:r>
              <a:rPr lang="en-US" sz="1400" dirty="0"/>
              <a:t>(</a:t>
            </a:r>
            <a:r>
              <a:rPr lang="en-US" sz="1400" dirty="0" err="1"/>
              <a:t>Thibaudeau</a:t>
            </a:r>
            <a:r>
              <a:rPr lang="en-US" sz="1400" dirty="0"/>
              <a:t>, 2006)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800" dirty="0"/>
              <a:t>Oscillatory isometric exercises </a:t>
            </a:r>
            <a:r>
              <a:rPr lang="en-US" sz="1400" dirty="0"/>
              <a:t>(Millar et al. 2014)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800" dirty="0"/>
              <a:t>Quasi isometric movements </a:t>
            </a:r>
            <a:r>
              <a:rPr lang="en-US" sz="1400" dirty="0"/>
              <a:t>(</a:t>
            </a:r>
            <a:r>
              <a:rPr lang="en-US" sz="1400" dirty="0" err="1"/>
              <a:t>Vogiatzis</a:t>
            </a:r>
            <a:r>
              <a:rPr lang="en-US" sz="1400" dirty="0"/>
              <a:t> 2011)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703497-BEAF-D440-A0A8-A04FE7F5C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7" b="96733" l="10000" r="90000">
                        <a14:foregroundMark x1="58400" y1="8467" x2="58400" y2="8467"/>
                        <a14:foregroundMark x1="56667" y1="6733" x2="56667" y2="6733"/>
                        <a14:foregroundMark x1="58933" y1="7333" x2="58933" y2="7333"/>
                        <a14:foregroundMark x1="58000" y1="5467" x2="58000" y2="5467"/>
                        <a14:foregroundMark x1="59733" y1="4333" x2="59733" y2="4333"/>
                        <a14:foregroundMark x1="61400" y1="5067" x2="61400" y2="5067"/>
                        <a14:foregroundMark x1="66467" y1="93533" x2="66467" y2="93533"/>
                        <a14:foregroundMark x1="60667" y1="96733" x2="60667" y2="96733"/>
                        <a14:foregroundMark x1="55600" y1="58000" x2="55600" y2="58000"/>
                        <a14:foregroundMark x1="67600" y1="69267" x2="67600" y2="69267"/>
                        <a14:foregroundMark x1="68533" y1="70067" x2="68533" y2="70067"/>
                        <a14:foregroundMark x1="68533" y1="71000" x2="68533" y2="71000"/>
                        <a14:foregroundMark x1="68533" y1="70400" x2="68533" y2="70400"/>
                        <a14:foregroundMark x1="68533" y1="69867" x2="68533" y2="69867"/>
                        <a14:foregroundMark x1="66467" y1="68733" x2="66467" y2="68733"/>
                        <a14:foregroundMark x1="63467" y1="67067" x2="63467" y2="67067"/>
                        <a14:foregroundMark x1="63467" y1="66467" x2="63467" y2="66467"/>
                        <a14:foregroundMark x1="64000" y1="67067" x2="64000" y2="67067"/>
                        <a14:backgroundMark x1="54800" y1="57267" x2="54800" y2="57267"/>
                        <a14:backgroundMark x1="55200" y1="57267" x2="55200" y2="57267"/>
                        <a14:backgroundMark x1="55200" y1="56333" x2="55200" y2="56333"/>
                        <a14:backgroundMark x1="55000" y1="57667" x2="55000" y2="57667"/>
                        <a14:backgroundMark x1="55000" y1="57667" x2="55000" y2="57667"/>
                        <a14:backgroundMark x1="54600" y1="58400" x2="54600" y2="58400"/>
                        <a14:backgroundMark x1="54600" y1="58400" x2="54600" y2="58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2340" y="747683"/>
            <a:ext cx="3515932" cy="3515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958755-5EED-1F42-A8A4-39B33AA74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31" b="92315" l="9933" r="89899">
                        <a14:foregroundMark x1="29966" y1="91829" x2="29966" y2="91829"/>
                        <a14:foregroundMark x1="32071" y1="92412" x2="32071" y2="92412"/>
                        <a14:foregroundMark x1="33081" y1="92412" x2="33081" y2="92412"/>
                        <a14:foregroundMark x1="36279" y1="92412" x2="36279" y2="92412"/>
                        <a14:foregroundMark x1="30471" y1="91245" x2="30471" y2="91245"/>
                        <a14:foregroundMark x1="30303" y1="91051" x2="30303" y2="91051"/>
                        <a14:foregroundMark x1="30303" y1="91051" x2="30303" y2="91051"/>
                        <a14:foregroundMark x1="29461" y1="91440" x2="29461" y2="91440"/>
                        <a14:foregroundMark x1="29293" y1="91051" x2="29293" y2="91051"/>
                        <a14:foregroundMark x1="68771" y1="78696" x2="68771" y2="78696"/>
                        <a14:foregroundMark x1="66835" y1="24805" x2="66835" y2="24805"/>
                        <a14:foregroundMark x1="66330" y1="23833" x2="66330" y2="23833"/>
                        <a14:foregroundMark x1="67172" y1="6031" x2="67172" y2="6031"/>
                        <a14:foregroundMark x1="69276" y1="6031" x2="69276" y2="60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8157" y="1221659"/>
            <a:ext cx="4495023" cy="3889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8761639-AE97-2C42-8E72-B3CDDDFBA8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73" b="94030" l="9562" r="89243">
                        <a14:foregroundMark x1="45020" y1="5970" x2="45020" y2="5970"/>
                        <a14:foregroundMark x1="35857" y1="94030" x2="35857" y2="94030"/>
                        <a14:foregroundMark x1="32669" y1="89552" x2="32669" y2="89552"/>
                        <a14:foregroundMark x1="43028" y1="87562" x2="43028" y2="87562"/>
                        <a14:foregroundMark x1="42629" y1="86070" x2="42629" y2="86070"/>
                        <a14:foregroundMark x1="41434" y1="91542" x2="41434" y2="91542"/>
                        <a14:backgroundMark x1="41434" y1="87562" x2="41434" y2="87562"/>
                        <a14:backgroundMark x1="41434" y1="87065" x2="41434" y2="87065"/>
                        <a14:backgroundMark x1="41036" y1="87562" x2="41036" y2="87562"/>
                        <a14:backgroundMark x1="41036" y1="87562" x2="41036" y2="87562"/>
                        <a14:backgroundMark x1="41036" y1="87562" x2="41036" y2="87562"/>
                        <a14:backgroundMark x1="41036" y1="87562" x2="41036" y2="87562"/>
                        <a14:backgroundMark x1="41036" y1="87562" x2="41036" y2="87562"/>
                        <a14:backgroundMark x1="39442" y1="20896" x2="39442" y2="20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313" y="3277585"/>
            <a:ext cx="3903461" cy="312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8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3C8B8E-6EC8-EC4F-A047-6354DD9E9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245" y="2667598"/>
            <a:ext cx="6752443" cy="834528"/>
          </a:xfrm>
        </p:spPr>
        <p:txBody>
          <a:bodyPr/>
          <a:lstStyle/>
          <a:p>
            <a:r>
              <a:rPr lang="en-US" dirty="0"/>
              <a:t>Exercises to improve symmetry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738D1F-CA5C-4F49-A904-77D903EC6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89844" l="4688" r="95117">
                        <a14:foregroundMark x1="40234" y1="50684" x2="40234" y2="50684"/>
                        <a14:foregroundMark x1="54980" y1="50684" x2="54980" y2="50684"/>
                        <a14:foregroundMark x1="4688" y1="43750" x2="4688" y2="43750"/>
                        <a14:foregroundMark x1="91406" y1="46094" x2="91406" y2="46094"/>
                        <a14:foregroundMark x1="91406" y1="43457" x2="91406" y2="43457"/>
                        <a14:foregroundMark x1="95117" y1="49512" x2="95117" y2="49512"/>
                        <a14:foregroundMark x1="81250" y1="69531" x2="81250" y2="695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132" y="-1104563"/>
            <a:ext cx="3222827" cy="3222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DD0B15-71C0-2147-9960-2D42A626F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94598" l="6543" r="95703">
                        <a14:foregroundMark x1="6543" y1="70228" x2="6543" y2="70228"/>
                        <a14:foregroundMark x1="75879" y1="87875" x2="75879" y2="87875"/>
                        <a14:foregroundMark x1="92578" y1="84994" x2="92578" y2="84994"/>
                        <a14:foregroundMark x1="72656" y1="94598" x2="72656" y2="94598"/>
                        <a14:foregroundMark x1="95703" y1="84154" x2="95703" y2="84154"/>
                        <a14:backgroundMark x1="44434" y1="63385" x2="44434" y2="63385"/>
                        <a14:backgroundMark x1="20410" y1="64226" x2="20410" y2="64226"/>
                        <a14:backgroundMark x1="64355" y1="53782" x2="64355" y2="53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1644" y="388775"/>
            <a:ext cx="3078956" cy="2504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74F96B6-2FAA-F949-842B-E4A90DA2C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89773" l="1250" r="96250">
                        <a14:foregroundMark x1="10000" y1="68182" x2="10000" y2="68182"/>
                        <a14:foregroundMark x1="5417" y1="53977" x2="5417" y2="53977"/>
                        <a14:foregroundMark x1="2917" y1="73864" x2="2917" y2="73864"/>
                        <a14:foregroundMark x1="1250" y1="50000" x2="1250" y2="50000"/>
                        <a14:foregroundMark x1="92500" y1="44318" x2="92500" y2="44318"/>
                        <a14:foregroundMark x1="96250" y1="44318" x2="96250" y2="443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1606" y="-600096"/>
            <a:ext cx="3297430" cy="2418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EFCDEC0-904A-0141-AF25-91FFB83596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06" b="93317" l="5500" r="93200">
                        <a14:foregroundMark x1="35000" y1="50820" x2="35000" y2="50820"/>
                        <a14:foregroundMark x1="11200" y1="38335" x2="11200" y2="38335"/>
                        <a14:foregroundMark x1="16300" y1="86885" x2="16300" y2="86885"/>
                        <a14:foregroundMark x1="11700" y1="92560" x2="11700" y2="92560"/>
                        <a14:foregroundMark x1="10400" y1="91677" x2="10400" y2="91677"/>
                        <a14:foregroundMark x1="18500" y1="88903" x2="18500" y2="88903"/>
                        <a14:foregroundMark x1="19200" y1="89155" x2="19200" y2="89155"/>
                        <a14:foregroundMark x1="27800" y1="90038" x2="27800" y2="90038"/>
                        <a14:foregroundMark x1="35500" y1="89407" x2="35500" y2="89407"/>
                        <a14:foregroundMark x1="42300" y1="89660" x2="42300" y2="89660"/>
                        <a14:foregroundMark x1="42500" y1="89660" x2="42500" y2="89660"/>
                        <a14:foregroundMark x1="44100" y1="89660" x2="44100" y2="89660"/>
                        <a14:foregroundMark x1="45400" y1="89660" x2="45400" y2="89660"/>
                        <a14:foregroundMark x1="45400" y1="89660" x2="45400" y2="89660"/>
                        <a14:foregroundMark x1="45400" y1="89660" x2="45400" y2="89660"/>
                        <a14:foregroundMark x1="45400" y1="89660" x2="45400" y2="89660"/>
                        <a14:foregroundMark x1="45400" y1="89660" x2="45400" y2="89660"/>
                        <a14:foregroundMark x1="45400" y1="89660" x2="45400" y2="89660"/>
                        <a14:foregroundMark x1="45400" y1="89660" x2="45400" y2="89660"/>
                        <a14:foregroundMark x1="45400" y1="89660" x2="45400" y2="89660"/>
                        <a14:foregroundMark x1="57000" y1="90290" x2="57000" y2="90290"/>
                        <a14:foregroundMark x1="57000" y1="90290" x2="57000" y2="90290"/>
                        <a14:foregroundMark x1="75100" y1="9206" x2="75100" y2="9206"/>
                        <a14:foregroundMark x1="15200" y1="88651" x2="15200" y2="88651"/>
                        <a14:foregroundMark x1="11200" y1="92182" x2="11200" y2="92182"/>
                        <a14:foregroundMark x1="12600" y1="89660" x2="12600" y2="89660"/>
                        <a14:foregroundMark x1="28900" y1="90038" x2="28900" y2="90038"/>
                        <a14:foregroundMark x1="18900" y1="88651" x2="18900" y2="88651"/>
                        <a14:foregroundMark x1="21400" y1="90794" x2="33700" y2="91173"/>
                        <a14:foregroundMark x1="93200" y1="93317" x2="93200" y2="93317"/>
                        <a14:foregroundMark x1="50700" y1="91677" x2="64300" y2="91929"/>
                        <a14:foregroundMark x1="64300" y1="91929" x2="78800" y2="91299"/>
                        <a14:foregroundMark x1="78800" y1="91299" x2="83000" y2="91425"/>
                        <a14:foregroundMark x1="5500" y1="93317" x2="5500" y2="93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7953" y="-18048"/>
            <a:ext cx="3320446" cy="26331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1F065B9-F26B-5142-B40A-1B229E0EC3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00" b="95500" l="8500" r="93500">
                        <a14:foregroundMark x1="81000" y1="7500" x2="81000" y2="7500"/>
                        <a14:foregroundMark x1="91500" y1="32500" x2="91500" y2="32500"/>
                        <a14:foregroundMark x1="93500" y1="36500" x2="93500" y2="36500"/>
                        <a14:foregroundMark x1="90500" y1="92500" x2="90500" y2="92500"/>
                        <a14:foregroundMark x1="68500" y1="94500" x2="68500" y2="94500"/>
                        <a14:foregroundMark x1="15000" y1="24500" x2="19500" y2="45000"/>
                        <a14:foregroundMark x1="19500" y1="45000" x2="14500" y2="55500"/>
                        <a14:foregroundMark x1="8500" y1="95500" x2="8500" y2="95500"/>
                        <a14:foregroundMark x1="18500" y1="12500" x2="20000" y2="8500"/>
                        <a14:foregroundMark x1="17000" y1="3500" x2="17000" y2="3500"/>
                        <a14:backgroundMark x1="46500" y1="21500" x2="46500" y2="21500"/>
                        <a14:backgroundMark x1="26000" y1="35000" x2="26000" y2="3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5" y="3796203"/>
            <a:ext cx="3061797" cy="30617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C1BF6CA-2CD1-AF46-B941-1AE124563B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7" b="89897" l="4180" r="89711">
                        <a14:foregroundMark x1="10289" y1="79175" x2="10289" y2="79175"/>
                        <a14:foregroundMark x1="8039" y1="69485" x2="8039" y2="69485"/>
                        <a14:foregroundMark x1="4180" y1="61237" x2="4180" y2="612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5418" y="2893433"/>
            <a:ext cx="6059348" cy="47247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D63B529-97C8-8C42-B801-AA39EF6958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158" r="89873">
                        <a14:foregroundMark x1="8158" y1="78250" x2="8158" y2="78250"/>
                        <a14:foregroundMark x1="80028" y1="86750" x2="80028" y2="86750"/>
                        <a14:foregroundMark x1="73418" y1="82000" x2="76231" y2="84250"/>
                        <a14:foregroundMark x1="84388" y1="12500" x2="83404" y2="22000"/>
                        <a14:foregroundMark x1="83404" y1="22000" x2="82982" y2="23500"/>
                        <a14:foregroundMark x1="83122" y1="33500" x2="82700" y2="25250"/>
                        <a14:foregroundMark x1="83544" y1="26500" x2="83544" y2="24250"/>
                        <a14:foregroundMark x1="84388" y1="29750" x2="84388" y2="29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73396" y="1164139"/>
            <a:ext cx="4678494" cy="26320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7F61332-5E72-974B-8FF2-9A800F1D9B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392" b="94088" l="10000" r="93000">
                        <a14:foregroundMark x1="16000" y1="8108" x2="16000" y2="8108"/>
                        <a14:foregroundMark x1="17167" y1="4392" x2="17167" y2="4392"/>
                        <a14:foregroundMark x1="38500" y1="92568" x2="38500" y2="92568"/>
                        <a14:foregroundMark x1="32167" y1="94088" x2="32167" y2="94088"/>
                        <a14:foregroundMark x1="34333" y1="93581" x2="34333" y2="93581"/>
                        <a14:foregroundMark x1="90000" y1="52534" x2="90000" y2="52534"/>
                        <a14:foregroundMark x1="93000" y1="56588" x2="93000" y2="56588"/>
                        <a14:foregroundMark x1="93000" y1="56588" x2="93000" y2="56588"/>
                        <a14:foregroundMark x1="93000" y1="56926" x2="92833" y2="51351"/>
                        <a14:foregroundMark x1="18000" y1="31081" x2="18000" y2="31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2622" y="3267101"/>
            <a:ext cx="2916018" cy="28771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0174CE0-1F66-E240-83BE-4BB2360C33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393" b="94163" l="10000" r="90000">
                        <a14:foregroundMark x1="37667" y1="7782" x2="37667" y2="7782"/>
                        <a14:foregroundMark x1="38667" y1="94163" x2="38667" y2="94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1849" y="3200744"/>
            <a:ext cx="4303230" cy="36864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C970AF6-1706-5445-B419-60A47548285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146" b="92988" l="10000" r="91746">
                        <a14:foregroundMark x1="62222" y1="91159" x2="62222" y2="91159"/>
                        <a14:foregroundMark x1="66190" y1="92988" x2="66190" y2="92988"/>
                        <a14:foregroundMark x1="58889" y1="80183" x2="58889" y2="80183"/>
                        <a14:foregroundMark x1="59365" y1="77744" x2="59365" y2="77744"/>
                        <a14:foregroundMark x1="59841" y1="78659" x2="59841" y2="84756"/>
                        <a14:foregroundMark x1="78730" y1="69207" x2="82857" y2="70122"/>
                        <a14:foregroundMark x1="91746" y1="91768" x2="91746" y2="91768"/>
                        <a14:foregroundMark x1="90159" y1="89024" x2="88095" y2="74695"/>
                        <a14:foregroundMark x1="54603" y1="65244" x2="55397" y2="61280"/>
                        <a14:foregroundMark x1="87302" y1="34756" x2="86667" y2="317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41047" y="824170"/>
            <a:ext cx="6017764" cy="31330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D3E2338-B64A-7F40-A83C-57773BDCCF2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4750" l="1250" r="94000">
                        <a14:foregroundMark x1="21750" y1="79500" x2="40250" y2="79500"/>
                        <a14:foregroundMark x1="40250" y1="79500" x2="47500" y2="82500"/>
                        <a14:foregroundMark x1="47500" y1="82500" x2="51000" y2="86500"/>
                        <a14:foregroundMark x1="19750" y1="93500" x2="34250" y2="93750"/>
                        <a14:foregroundMark x1="5750" y1="90500" x2="13250" y2="86250"/>
                        <a14:foregroundMark x1="13250" y1="86250" x2="11250" y2="82500"/>
                        <a14:foregroundMark x1="94000" y1="93750" x2="90500" y2="92000"/>
                        <a14:foregroundMark x1="1250" y1="94750" x2="1250" y2="94750"/>
                        <a14:backgroundMark x1="21500" y1="32000" x2="72250" y2="32500"/>
                        <a14:backgroundMark x1="72250" y1="32500" x2="25250" y2="34750"/>
                        <a14:backgroundMark x1="25250" y1="34750" x2="6000" y2="30750"/>
                        <a14:backgroundMark x1="6000" y1="30750" x2="78750" y2="24000"/>
                        <a14:backgroundMark x1="78750" y1="24000" x2="93250" y2="28750"/>
                        <a14:backgroundMark x1="93250" y1="28750" x2="56750" y2="37000"/>
                        <a14:backgroundMark x1="56750" y1="37000" x2="53000" y2="36500"/>
                      </a14:backgroundRemoval>
                    </a14:imgEffect>
                  </a14:imgLayer>
                </a14:imgProps>
              </a:ext>
            </a:extLst>
          </a:blip>
          <a:srcRect t="63975"/>
          <a:stretch/>
        </p:blipFill>
        <p:spPr>
          <a:xfrm>
            <a:off x="4090028" y="4169667"/>
            <a:ext cx="3860580" cy="13907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1302B4C-6E92-6745-BE46-3AB39461AE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83300" y="3416300"/>
            <a:ext cx="25400" cy="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6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3C8B8E-6EC8-EC4F-A047-6354DD9E9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38044"/>
            <a:ext cx="7729728" cy="1188720"/>
          </a:xfrm>
        </p:spPr>
        <p:txBody>
          <a:bodyPr/>
          <a:lstStyle/>
          <a:p>
            <a:r>
              <a:rPr lang="en-US" dirty="0"/>
              <a:t>Exercises to improve Balance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C3EA31-80AE-714D-8C0B-51BF196A1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857" l="10000" r="90000">
                        <a14:foregroundMark x1="37857" y1="79286" x2="41667" y2="70238"/>
                        <a14:foregroundMark x1="41667" y1="70238" x2="42619" y2="69524"/>
                        <a14:foregroundMark x1="65952" y1="95476" x2="63810" y2="90476"/>
                        <a14:foregroundMark x1="23333" y1="57143" x2="35000" y2="59286"/>
                        <a14:foregroundMark x1="70238" y1="97857" x2="68333" y2="96667"/>
                        <a14:foregroundMark x1="23810" y1="61429" x2="22857" y2="59762"/>
                        <a14:foregroundMark x1="22143" y1="58333" x2="22143" y2="58333"/>
                        <a14:foregroundMark x1="20952" y1="56905" x2="20952" y2="56905"/>
                        <a14:foregroundMark x1="20238" y1="54524" x2="20238" y2="54524"/>
                        <a14:foregroundMark x1="20714" y1="55714" x2="21429" y2="56429"/>
                        <a14:foregroundMark x1="25000" y1="86905" x2="20238" y2="87381"/>
                        <a14:foregroundMark x1="18810" y1="87381" x2="15952" y2="87619"/>
                        <a14:backgroundMark x1="33095" y1="20714" x2="57143" y2="22143"/>
                        <a14:backgroundMark x1="52143" y1="40714" x2="61190" y2="40952"/>
                        <a14:backgroundMark x1="61190" y1="40952" x2="72381" y2="40952"/>
                        <a14:backgroundMark x1="72381" y1="40952" x2="65952" y2="31429"/>
                        <a14:backgroundMark x1="65952" y1="31429" x2="69524" y2="21667"/>
                        <a14:backgroundMark x1="69524" y1="21667" x2="78333" y2="18333"/>
                        <a14:backgroundMark x1="78333" y1="18333" x2="75476" y2="30952"/>
                        <a14:backgroundMark x1="75476" y1="30952" x2="68095" y2="36429"/>
                        <a14:backgroundMark x1="68095" y1="36429" x2="61190" y2="37619"/>
                        <a14:backgroundMark x1="70952" y1="85238" x2="72381" y2="84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320" y="1085968"/>
            <a:ext cx="5592934" cy="5592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6BF747-E086-B44F-8FF3-70EFA0960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9" b="89960" l="3250" r="95500">
                        <a14:foregroundMark x1="3250" y1="59036" x2="3250" y2="59036"/>
                        <a14:foregroundMark x1="30250" y1="44578" x2="23000" y2="44980"/>
                        <a14:foregroundMark x1="95500" y1="75502" x2="90000" y2="75502"/>
                        <a14:foregroundMark x1="30750" y1="48193" x2="32750" y2="45783"/>
                        <a14:backgroundMark x1="56250" y1="76707" x2="56250" y2="767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6451" y="162694"/>
            <a:ext cx="4422937" cy="2718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80D315-A9D4-A646-B510-08A9E11A58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500" l="10000" r="90000">
                        <a14:foregroundMark x1="31200" y1="70000" x2="32000" y2="63000"/>
                        <a14:foregroundMark x1="29400" y1="73000" x2="29400" y2="73000"/>
                        <a14:foregroundMark x1="35400" y1="91500" x2="36800" y2="86500"/>
                        <a14:foregroundMark x1="37200" y1="81500" x2="37200" y2="84500"/>
                        <a14:foregroundMark x1="37600" y1="80000" x2="37600" y2="80000"/>
                        <a14:foregroundMark x1="39800" y1="82500" x2="39000" y2="82500"/>
                        <a14:foregroundMark x1="41000" y1="10000" x2="40600" y2="10000"/>
                        <a14:backgroundMark x1="37400" y1="38500" x2="37400" y2="38500"/>
                      </a14:backgroundRemoval>
                    </a14:imgEffect>
                  </a14:imgLayer>
                </a14:imgProps>
              </a:ext>
            </a:extLst>
          </a:blip>
          <a:srcRect l="26106" r="48316"/>
          <a:stretch/>
        </p:blipFill>
        <p:spPr>
          <a:xfrm>
            <a:off x="6292168" y="3318667"/>
            <a:ext cx="2397220" cy="37488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7E030EC-53F7-FA40-94AA-41BF512AD5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0" b="94311" l="10000" r="90000">
                        <a14:foregroundMark x1="67600" y1="94311" x2="63600" y2="91317"/>
                        <a14:foregroundMark x1="63800" y1="57784" x2="66600" y2="67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7457" y="1244684"/>
            <a:ext cx="6350000" cy="424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828DFDB-5764-3E4E-865D-59C0D136FF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00" b="94900" l="10000" r="90000">
                        <a14:foregroundMark x1="54200" y1="3600" x2="53867" y2="16100"/>
                        <a14:foregroundMark x1="53867" y1="16100" x2="53733" y2="16900"/>
                        <a14:foregroundMark x1="50867" y1="94900" x2="46933" y2="94700"/>
                        <a14:foregroundMark x1="54000" y1="48500" x2="54333" y2="23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7457" y="3232404"/>
            <a:ext cx="5522728" cy="36818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97427A9-F97F-034B-B19D-08C3A3DF33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38" b="90000" l="10000" r="90000">
                        <a14:foregroundMark x1="46813" y1="3938" x2="47500" y2="16813"/>
                        <a14:foregroundMark x1="42750" y1="4813" x2="42313" y2="6875"/>
                        <a14:foregroundMark x1="41188" y1="86625" x2="53813" y2="8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58679" y="4060555"/>
            <a:ext cx="2885667" cy="28856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28C471-7B3D-A547-80BB-1F33DCA71B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5750" r="93688">
                        <a14:foregroundMark x1="8250" y1="33375" x2="5750" y2="33125"/>
                        <a14:foregroundMark x1="90063" y1="30875" x2="90063" y2="30875"/>
                        <a14:foregroundMark x1="93688" y1="29500" x2="92313" y2="29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2222" y="-464936"/>
            <a:ext cx="3711032" cy="3711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D2B09CF-18BC-0C49-8625-7A58D6C56C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5375" r="94688">
                        <a14:foregroundMark x1="94688" y1="44750" x2="89688" y2="45188"/>
                        <a14:foregroundMark x1="5375" y1="60563" x2="8125" y2="59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1086" y="1990916"/>
            <a:ext cx="4347371" cy="43473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FC371AC-1A41-4D44-90CD-625E02AFF3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750" r="93563">
                        <a14:foregroundMark x1="4750" y1="44063" x2="8125" y2="44313"/>
                        <a14:foregroundMark x1="93563" y1="56750" x2="87875" y2="57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1643" y="-1021355"/>
            <a:ext cx="4263686" cy="4263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0454D2-B2D2-2E4F-AAD7-5809EE06F0A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42" b="91255" l="9402" r="89744">
                        <a14:foregroundMark x1="47650" y1="5323" x2="48077" y2="10646"/>
                        <a14:foregroundMark x1="69444" y1="4563" x2="69444" y2="4563"/>
                        <a14:foregroundMark x1="27991" y1="3422" x2="29274" y2="4943"/>
                        <a14:foregroundMark x1="48932" y1="91255" x2="48932" y2="89734"/>
                        <a14:foregroundMark x1="48504" y1="3042" x2="48504" y2="3042"/>
                      </a14:backgroundRemoval>
                    </a14:imgEffect>
                  </a14:imgLayer>
                </a14:imgProps>
              </a:ext>
            </a:extLst>
          </a:blip>
          <a:srcRect l="19251" r="24151"/>
          <a:stretch/>
        </p:blipFill>
        <p:spPr>
          <a:xfrm>
            <a:off x="-389011" y="226263"/>
            <a:ext cx="3952780" cy="392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5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2680FB-4BDC-BA4A-91D0-6B80F0EFD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7" b="91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D32A7-B2BA-7C4B-8E17-27B4B323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dirty="0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73725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EC5C0-5C54-B941-A5BC-128B5324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61" y="116553"/>
            <a:ext cx="11754678" cy="347273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35CA60-4A8F-3641-BAFE-776FD5734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9842"/>
            <a:ext cx="12192000" cy="6288157"/>
          </a:xfrm>
        </p:spPr>
        <p:txBody>
          <a:bodyPr numCol="2">
            <a:normAutofit fontScale="25000" lnSpcReduction="20000"/>
          </a:bodyPr>
          <a:lstStyle/>
          <a:p>
            <a:pPr marL="0" indent="0">
              <a:buNone/>
            </a:pPr>
            <a:r>
              <a:rPr lang="en-US" sz="3600" dirty="0" err="1"/>
              <a:t>Alfredson</a:t>
            </a:r>
            <a:r>
              <a:rPr lang="en-US" sz="3600" dirty="0"/>
              <a:t> H, </a:t>
            </a:r>
            <a:r>
              <a:rPr lang="en-US" sz="3600" dirty="0" err="1"/>
              <a:t>Hedburg</a:t>
            </a:r>
            <a:r>
              <a:rPr lang="en-US" sz="3600" dirty="0"/>
              <a:t>, G., </a:t>
            </a:r>
            <a:r>
              <a:rPr lang="en-US" sz="3600" dirty="0" err="1"/>
              <a:t>Bergstom</a:t>
            </a:r>
            <a:r>
              <a:rPr lang="en-US" sz="3600" dirty="0"/>
              <a:t>, E., Nordstrom, P., </a:t>
            </a:r>
            <a:r>
              <a:rPr lang="en-US" sz="3600" dirty="0" err="1"/>
              <a:t>Lorentzon</a:t>
            </a:r>
            <a:r>
              <a:rPr lang="en-US" sz="3600" dirty="0"/>
              <a:t>, R. High Thigh Strength but Not Bone Mass in Young Horseback Riding Females. Calcified Tissue International. 1998;62:497-501.</a:t>
            </a:r>
            <a:endParaRPr lang="en-AU" sz="3600" dirty="0"/>
          </a:p>
          <a:p>
            <a:pPr marL="0" indent="0">
              <a:buNone/>
            </a:pPr>
            <a:r>
              <a:rPr lang="en-US" sz="3600" dirty="0" err="1"/>
              <a:t>Bleakley</a:t>
            </a:r>
            <a:r>
              <a:rPr lang="en-US" sz="3600" dirty="0"/>
              <a:t> CM, Glasgow, P., </a:t>
            </a:r>
            <a:r>
              <a:rPr lang="en-US" sz="3600" dirty="0" err="1"/>
              <a:t>MacAuley</a:t>
            </a:r>
            <a:r>
              <a:rPr lang="en-US" sz="3600" dirty="0"/>
              <a:t>, D.C. . PRICE needs updating, should we call the POLICE? . Br J Sports Med. 2012;46(4):220-1.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Boldin C, </a:t>
            </a:r>
            <a:r>
              <a:rPr lang="en-US" sz="3600" dirty="0" err="1"/>
              <a:t>Grechenig</a:t>
            </a:r>
            <a:r>
              <a:rPr lang="en-US" sz="3600" dirty="0"/>
              <a:t> W, </a:t>
            </a:r>
            <a:r>
              <a:rPr lang="en-US" sz="3600" dirty="0" err="1"/>
              <a:t>Mayr</a:t>
            </a:r>
            <a:r>
              <a:rPr lang="en-US" sz="3600" dirty="0"/>
              <a:t> J, Szyszkowitz R. Die operative </a:t>
            </a:r>
            <a:r>
              <a:rPr lang="en-US" sz="3600" dirty="0" err="1"/>
              <a:t>Behandlung</a:t>
            </a:r>
            <a:r>
              <a:rPr lang="en-US" sz="3600" dirty="0"/>
              <a:t> der Maisonneuve-</a:t>
            </a:r>
            <a:r>
              <a:rPr lang="en-US" sz="3600" dirty="0" err="1"/>
              <a:t>Verletzung</a:t>
            </a:r>
            <a:r>
              <a:rPr lang="en-US" sz="3600" dirty="0"/>
              <a:t>. Operative </a:t>
            </a:r>
            <a:r>
              <a:rPr lang="en-US" sz="3600" dirty="0" err="1"/>
              <a:t>Orthopädie</a:t>
            </a:r>
            <a:r>
              <a:rPr lang="en-US" sz="3600" dirty="0"/>
              <a:t> und </a:t>
            </a:r>
            <a:r>
              <a:rPr lang="en-US" sz="3600" dirty="0" err="1"/>
              <a:t>Traumatologie</a:t>
            </a:r>
            <a:r>
              <a:rPr lang="en-US" sz="3600" dirty="0"/>
              <a:t>. 2004;16(4):433-50.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Carmichael SP, 2nd, Davenport DL, Kearney PA, Bernard AC. On and off the horse: mechanisms and patterns of injury in mounted and unmounted equestrians. Injury. 2014;45(9):1479-83.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Clayton HM. Terminology for the Description of Equine Jumping Kinematics. Journal of Equine Veterinary Science. 1989;9(6):341-8.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Clayton HM. Time-Motion Analysis of Show Jumping Competitions. Journal of Equine Veterinary Science. 1996;16(6):262-6.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Clayton HM, Hobbs, S.J. The role of biomechanical analysis of horse and rider in </a:t>
            </a:r>
            <a:r>
              <a:rPr lang="en-US" sz="3600" dirty="0" err="1"/>
              <a:t>equitationscience</a:t>
            </a:r>
            <a:r>
              <a:rPr lang="en-US" sz="3600" dirty="0"/>
              <a:t>. Applied Animal </a:t>
            </a:r>
            <a:r>
              <a:rPr lang="en-US" sz="3600" dirty="0" err="1"/>
              <a:t>Behaviour</a:t>
            </a:r>
            <a:r>
              <a:rPr lang="en-US" sz="3600" dirty="0"/>
              <a:t> Science. 2017;190(2017):123-32.</a:t>
            </a:r>
          </a:p>
          <a:p>
            <a:pPr marL="0" indent="0">
              <a:buNone/>
            </a:pPr>
            <a:r>
              <a:rPr lang="en-AU" sz="3600" dirty="0"/>
              <a:t>de </a:t>
            </a:r>
            <a:r>
              <a:rPr lang="en-AU" sz="3600" dirty="0" err="1"/>
              <a:t>Godoi</a:t>
            </a:r>
            <a:r>
              <a:rPr lang="en-AU" sz="3600" dirty="0"/>
              <a:t> FN, </a:t>
            </a:r>
            <a:r>
              <a:rPr lang="en-AU" sz="3600" dirty="0" err="1"/>
              <a:t>Toral</a:t>
            </a:r>
            <a:r>
              <a:rPr lang="en-AU" sz="3600" dirty="0"/>
              <a:t> FLB, de Miranda ALS, </a:t>
            </a:r>
            <a:r>
              <a:rPr lang="en-AU" sz="3600" dirty="0" err="1"/>
              <a:t>Menzel</a:t>
            </a:r>
            <a:r>
              <a:rPr lang="en-AU" sz="3600" dirty="0"/>
              <a:t> H-JK, de Almeida FQ, Bergmann JAG. Kinematic and morphological traits and the probability of successful jumps of young Brazilian Sport Horses. Livestock Science. 2016;185:8-16. </a:t>
            </a:r>
          </a:p>
          <a:p>
            <a:pPr marL="0" indent="0">
              <a:buNone/>
            </a:pPr>
            <a:r>
              <a:rPr lang="en-US" sz="3600" dirty="0"/>
              <a:t>Douglas J. Physiological Demands of </a:t>
            </a:r>
            <a:r>
              <a:rPr lang="en-US" sz="3600" dirty="0" err="1"/>
              <a:t>Eventing</a:t>
            </a:r>
            <a:r>
              <a:rPr lang="en-US" sz="3600" dirty="0"/>
              <a:t> and Performance Related Fitness in Female Horse Riders. PhD thesis: University of Worcester; 2017.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Douglas J, Price, M., Peters, D.M. A systematic review of physiological fitness and biomechanical performance in equestrian athletes. Comparative Exercise Physiology. 2012;8(3):53-62.</a:t>
            </a:r>
            <a:endParaRPr lang="en-AU" sz="3600" dirty="0"/>
          </a:p>
          <a:p>
            <a:pPr marL="0" indent="0">
              <a:buNone/>
            </a:pPr>
            <a:r>
              <a:rPr lang="en-US" sz="3600" dirty="0" err="1"/>
              <a:t>Engell</a:t>
            </a:r>
            <a:r>
              <a:rPr lang="en-US" sz="3600" dirty="0"/>
              <a:t> M, Clayton, H., </a:t>
            </a:r>
            <a:r>
              <a:rPr lang="en-US" sz="3600" dirty="0" err="1"/>
              <a:t>Egenval</a:t>
            </a:r>
            <a:r>
              <a:rPr lang="en-US" sz="3600" dirty="0"/>
              <a:t>, A., </a:t>
            </a:r>
            <a:r>
              <a:rPr lang="en-US" sz="3600" dirty="0" err="1"/>
              <a:t>Weishaupt</a:t>
            </a:r>
            <a:r>
              <a:rPr lang="en-US" sz="3600" dirty="0"/>
              <a:t>, M., &amp; </a:t>
            </a:r>
            <a:r>
              <a:rPr lang="en-US" sz="3600" dirty="0" err="1"/>
              <a:t>Roepstorff</a:t>
            </a:r>
            <a:r>
              <a:rPr lang="en-US" sz="3600" dirty="0"/>
              <a:t>, L. Postural changes and their effects in elite riders when actively influencing the horse versus sitting passively at trot. Comparative Exercise Physiology. 2016;12(1):27-33.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Hoch MC, McKeon PO. Normative range of weight-bearing lunge test performance asymmetry in healthy adults. Man </a:t>
            </a:r>
            <a:r>
              <a:rPr lang="en-US" sz="3600" dirty="0" err="1"/>
              <a:t>Ther</a:t>
            </a:r>
            <a:r>
              <a:rPr lang="en-US" sz="3600" dirty="0"/>
              <a:t>. 2011;16(5):516-9.</a:t>
            </a:r>
            <a:endParaRPr lang="en-AU" sz="3600" dirty="0"/>
          </a:p>
          <a:p>
            <a:pPr marL="0" indent="0">
              <a:buNone/>
            </a:pPr>
            <a:r>
              <a:rPr lang="en-US" sz="3600" dirty="0" err="1"/>
              <a:t>Jelinek</a:t>
            </a:r>
            <a:r>
              <a:rPr lang="en-US" sz="3600" dirty="0"/>
              <a:t> JA, Porter, D.A. Management of unstable ankle fractures and syndesmosis injuries in athletes. . Foot Ankle </a:t>
            </a:r>
            <a:r>
              <a:rPr lang="en-US" sz="3600" dirty="0" err="1"/>
              <a:t>Clin</a:t>
            </a:r>
            <a:r>
              <a:rPr lang="en-US" sz="3600" dirty="0"/>
              <a:t> 2009;14(277-98).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Kang OD, </a:t>
            </a:r>
            <a:r>
              <a:rPr lang="en-US" sz="3600" dirty="0" err="1"/>
              <a:t>Ryu</a:t>
            </a:r>
            <a:r>
              <a:rPr lang="en-US" sz="3600" dirty="0"/>
              <a:t> YC, </a:t>
            </a:r>
            <a:r>
              <a:rPr lang="en-US" sz="3600" dirty="0" err="1"/>
              <a:t>Ryew</a:t>
            </a:r>
            <a:r>
              <a:rPr lang="en-US" sz="3600" dirty="0"/>
              <a:t> CC, Oh WY, Lee CE, Kang MS. Comparative analyses of rider position according to skill levels during walk and trot in </a:t>
            </a:r>
            <a:r>
              <a:rPr lang="en-US" sz="3600" dirty="0" err="1"/>
              <a:t>Jeju</a:t>
            </a:r>
            <a:r>
              <a:rPr lang="en-US" sz="3600" dirty="0"/>
              <a:t> horse. Human movement science. 2010;29(6):956-63.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Latham A, Goodwin, P., </a:t>
            </a:r>
            <a:r>
              <a:rPr lang="en-US" sz="3600" dirty="0" err="1"/>
              <a:t>Stirling</a:t>
            </a:r>
            <a:r>
              <a:rPr lang="en-US" sz="3600" dirty="0"/>
              <a:t>, B. &amp; </a:t>
            </a:r>
            <a:r>
              <a:rPr lang="en-US" sz="3600" dirty="0" err="1"/>
              <a:t>Budgen</a:t>
            </a:r>
            <a:r>
              <a:rPr lang="en-US" sz="3600" dirty="0"/>
              <a:t>, A. Ankle Syndesmosis Repair and Rehabilitation in Professional Rugby League Players: A Case Series Report. BMJ Open Sport </a:t>
            </a:r>
            <a:r>
              <a:rPr lang="en-US" sz="3600" dirty="0" err="1"/>
              <a:t>Exerc</a:t>
            </a:r>
            <a:r>
              <a:rPr lang="en-US" sz="3600" dirty="0"/>
              <a:t> Med. 2017;3:1-6.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Mayberry JC, Pearson TE, </a:t>
            </a:r>
            <a:r>
              <a:rPr lang="en-US" sz="3600" dirty="0" err="1"/>
              <a:t>Wiger</a:t>
            </a:r>
            <a:r>
              <a:rPr lang="en-US" sz="3600" dirty="0"/>
              <a:t> KJ, Diggs BS, Mullins RJ. Equestrian injury prevention efforts need more attention to novice riders. The Journal of trauma. 2007;62(3):735-9.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Meyers M. Effect of Equitation Training on Health and Physical Fitness of College Females. . European Journal of Applied Physiology. 2006;98:177.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Meyers MC, and Sterling, J.C. Physical, Hematological, and Exercise Response of Collegiate Female Equestrian Athletes. Journal of Sports Medicine and Physical Fitness. 2000;40:131-8.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Millar P, McGowan, C., Cornelissen, V., </a:t>
            </a:r>
            <a:r>
              <a:rPr lang="en-US" sz="3600" dirty="0" err="1"/>
              <a:t>Arajo</a:t>
            </a:r>
            <a:r>
              <a:rPr lang="en-US" sz="3600" dirty="0"/>
              <a:t>, C., Swaine, I. Evidence for the role of isometric exercise training in reducing blood pressure: potential mechanisms and future directions. Sports Medicine. 2014;44(3):345-56.</a:t>
            </a:r>
            <a:endParaRPr lang="en-AU" sz="3600" dirty="0"/>
          </a:p>
          <a:p>
            <a:pPr marL="0" indent="0">
              <a:buNone/>
            </a:pPr>
            <a:r>
              <a:rPr lang="en-US" sz="3600" dirty="0" err="1"/>
              <a:t>Moriguchi</a:t>
            </a:r>
            <a:r>
              <a:rPr lang="en-US" sz="3600" dirty="0"/>
              <a:t> C, Sato T, Gil </a:t>
            </a:r>
            <a:r>
              <a:rPr lang="en-US" sz="3600" dirty="0" err="1"/>
              <a:t>Coury</a:t>
            </a:r>
            <a:r>
              <a:rPr lang="en-US" sz="3600" dirty="0"/>
              <a:t> H. Ankle movements during normal gait evaluated by flexible </a:t>
            </a:r>
            <a:r>
              <a:rPr lang="en-US" sz="3600" dirty="0" err="1"/>
              <a:t>electrogoniometer</a:t>
            </a:r>
            <a:r>
              <a:rPr lang="en-US" sz="3600" dirty="0"/>
              <a:t>. Brazilian Journal of Physical Therapy. 2007;11:205-11.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Mulligan EP. Evaluation and management of ankle syndesmosis injuries. Physical Therapy in Sport. 2011;12(2):57-69.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Nankervis K, </a:t>
            </a:r>
            <a:r>
              <a:rPr lang="en-US" sz="3600" dirty="0" err="1"/>
              <a:t>Dumbell</a:t>
            </a:r>
            <a:r>
              <a:rPr lang="en-US" sz="3600" dirty="0"/>
              <a:t>, L., Herbert, L., Winfield, J., </a:t>
            </a:r>
            <a:r>
              <a:rPr lang="en-US" sz="3600" dirty="0" err="1"/>
              <a:t>Guire</a:t>
            </a:r>
            <a:r>
              <a:rPr lang="en-US" sz="3600" dirty="0"/>
              <a:t>, R., Launder, E. A comparison of the position of elite and non-elite riders during competitive show jumping. Comparative Exercise Physiology. 2015;11(2):119-25.</a:t>
            </a:r>
            <a:endParaRPr lang="en-AU" sz="3600" dirty="0"/>
          </a:p>
          <a:p>
            <a:pPr marL="0" indent="0">
              <a:buNone/>
            </a:pPr>
            <a:r>
              <a:rPr lang="en-US" sz="3600" dirty="0" err="1"/>
              <a:t>Nemecek</a:t>
            </a:r>
            <a:r>
              <a:rPr lang="en-US" sz="3600" dirty="0"/>
              <a:t> P, Cabell, L., </a:t>
            </a:r>
            <a:r>
              <a:rPr lang="en-US" sz="3600" dirty="0" err="1"/>
              <a:t>Janura</a:t>
            </a:r>
            <a:r>
              <a:rPr lang="en-US" sz="3600" dirty="0"/>
              <a:t>, M. Horse and Rider Interaction During Simulated Horse Jumping. Journal of Equine Veterinary Science. 2018;70(2018):26-31.</a:t>
            </a:r>
            <a:endParaRPr lang="en-AU" sz="3600" dirty="0"/>
          </a:p>
          <a:p>
            <a:pPr marL="0" indent="0">
              <a:buNone/>
            </a:pPr>
            <a:r>
              <a:rPr lang="en-US" sz="3600" dirty="0" err="1"/>
              <a:t>Pfau</a:t>
            </a:r>
            <a:r>
              <a:rPr lang="en-US" sz="3600" dirty="0"/>
              <a:t> T, Spence, A., Starke, S., Ferrari, M., Wilson, A. Modern riding </a:t>
            </a:r>
            <a:r>
              <a:rPr lang="en-US" sz="3600" dirty="0" err="1"/>
              <a:t>styleimproves</a:t>
            </a:r>
            <a:r>
              <a:rPr lang="en-US" sz="3600" dirty="0"/>
              <a:t> horse racing times. Science. 2009;325:289.</a:t>
            </a:r>
            <a:endParaRPr lang="en-AU" sz="3600" dirty="0"/>
          </a:p>
          <a:p>
            <a:pPr marL="0" indent="0">
              <a:buNone/>
            </a:pPr>
            <a:r>
              <a:rPr lang="en-US" sz="3600" dirty="0" err="1"/>
              <a:t>Powden</a:t>
            </a:r>
            <a:r>
              <a:rPr lang="en-US" sz="3600" dirty="0"/>
              <a:t> CJ, Hoch JM, Hoch MC. Reliability and minimal detectable change of the weight-bearing lunge test: A systematic review. Manual Therapy. 2015;20(4):524-32.</a:t>
            </a:r>
            <a:endParaRPr lang="en-AU" sz="3600" dirty="0"/>
          </a:p>
          <a:p>
            <a:pPr marL="0" indent="0">
              <a:buNone/>
            </a:pPr>
            <a:r>
              <a:rPr lang="en-US" sz="3600" dirty="0" err="1"/>
              <a:t>Protopapadaki</a:t>
            </a:r>
            <a:r>
              <a:rPr lang="en-US" sz="3600" dirty="0"/>
              <a:t> A, </a:t>
            </a:r>
            <a:r>
              <a:rPr lang="en-US" sz="3600" dirty="0" err="1"/>
              <a:t>Drechsler</a:t>
            </a:r>
            <a:r>
              <a:rPr lang="en-US" sz="3600" dirty="0"/>
              <a:t> WI, Cramp MC, Coutts FJ, Scott OM. Hip, knee, ankle kinematics and kinetics during stair ascent and descent in healthy young individuals. Clinical biomechanics (Bristol, Avon). 2007;22(2):203-10.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Pugh TB, D. Overuse injuries in </a:t>
            </a:r>
            <a:r>
              <a:rPr lang="en-US" sz="3600" dirty="0" err="1"/>
              <a:t>equestrain</a:t>
            </a:r>
            <a:r>
              <a:rPr lang="en-US" sz="3600" dirty="0"/>
              <a:t> athletes. </a:t>
            </a:r>
            <a:r>
              <a:rPr lang="en-US" sz="3600" dirty="0" err="1"/>
              <a:t>Curr</a:t>
            </a:r>
            <a:r>
              <a:rPr lang="en-US" sz="3600" dirty="0"/>
              <a:t> Sports Med Rep Journal. 2004;3(6):297-303.</a:t>
            </a:r>
            <a:r>
              <a:rPr lang="en-AU" sz="3600" dirty="0"/>
              <a:t> </a:t>
            </a:r>
          </a:p>
          <a:p>
            <a:pPr marL="0" indent="0">
              <a:buNone/>
            </a:pPr>
            <a:r>
              <a:rPr lang="en-US" sz="3600" dirty="0"/>
              <a:t>Roberts M, Shearman, J., Marlin, D. A comparison of the metabolic cost of the three phases of the one-day event in female collegiate riders. Comparative Exercise Physiology. 2010;6(3):129-35.</a:t>
            </a:r>
            <a:endParaRPr lang="en-AU" sz="3600" dirty="0"/>
          </a:p>
          <a:p>
            <a:pPr marL="0" indent="0">
              <a:buNone/>
            </a:pPr>
            <a:r>
              <a:rPr lang="en-US" sz="3600" dirty="0" err="1"/>
              <a:t>Rohner</a:t>
            </a:r>
            <a:r>
              <a:rPr lang="en-US" sz="3600" dirty="0"/>
              <a:t>-Spengler M, </a:t>
            </a:r>
            <a:r>
              <a:rPr lang="en-US" sz="3600" dirty="0" err="1"/>
              <a:t>Mannion</a:t>
            </a:r>
            <a:r>
              <a:rPr lang="en-US" sz="3600" dirty="0"/>
              <a:t>, A., </a:t>
            </a:r>
            <a:r>
              <a:rPr lang="en-US" sz="3600" dirty="0" err="1"/>
              <a:t>Babst</a:t>
            </a:r>
            <a:r>
              <a:rPr lang="en-US" sz="3600" dirty="0"/>
              <a:t>, R. Reliability and Minimal Detectable Change for the Figure-of-Eight-20 Method of Measurement of Ankle Edema. Journal of </a:t>
            </a:r>
            <a:r>
              <a:rPr lang="en-US" sz="3600" dirty="0" err="1"/>
              <a:t>Orthopaedic</a:t>
            </a:r>
            <a:r>
              <a:rPr lang="en-US" sz="3600" dirty="0"/>
              <a:t> and Sports Physical Therapy. 2007;37(4):199-205.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Terada K, </a:t>
            </a:r>
            <a:r>
              <a:rPr lang="en-US" sz="3600" dirty="0" err="1"/>
              <a:t>Millineaux</a:t>
            </a:r>
            <a:r>
              <a:rPr lang="en-US" sz="3600" dirty="0"/>
              <a:t>, D., </a:t>
            </a:r>
            <a:r>
              <a:rPr lang="en-US" sz="3600" dirty="0" err="1"/>
              <a:t>Lanovaz</a:t>
            </a:r>
            <a:r>
              <a:rPr lang="en-US" sz="3600" dirty="0"/>
              <a:t>, J., Kato, K. and Clayton, H. </a:t>
            </a:r>
            <a:r>
              <a:rPr lang="en-US" sz="3600" dirty="0" err="1"/>
              <a:t>Electromyographic</a:t>
            </a:r>
            <a:r>
              <a:rPr lang="en-US" sz="3600" dirty="0"/>
              <a:t> Analysis of the Riders Muscles at Trot. Equine and Comparative Exercise Physiology. 2004;1(3):193-8.</a:t>
            </a:r>
            <a:endParaRPr lang="en-AU" sz="3600" dirty="0"/>
          </a:p>
          <a:p>
            <a:pPr marL="0" indent="0">
              <a:buNone/>
            </a:pPr>
            <a:r>
              <a:rPr lang="en-US" sz="3600" dirty="0" err="1"/>
              <a:t>Thibaudeau</a:t>
            </a:r>
            <a:r>
              <a:rPr lang="en-US" sz="3600" dirty="0"/>
              <a:t> C. Theory and application of modern strength and power methods. 2006.</a:t>
            </a:r>
            <a:endParaRPr lang="en-AU" sz="3600" dirty="0"/>
          </a:p>
          <a:p>
            <a:pPr marL="0" indent="0">
              <a:buNone/>
            </a:pPr>
            <a:r>
              <a:rPr lang="en-US" sz="3600" dirty="0" err="1"/>
              <a:t>Verhagen</a:t>
            </a:r>
            <a:r>
              <a:rPr lang="en-US" sz="3600" dirty="0"/>
              <a:t> E, van der </a:t>
            </a:r>
            <a:r>
              <a:rPr lang="en-US" sz="3600" dirty="0" err="1"/>
              <a:t>Beek</a:t>
            </a:r>
            <a:r>
              <a:rPr lang="en-US" sz="3600" dirty="0"/>
              <a:t> A, </a:t>
            </a:r>
            <a:r>
              <a:rPr lang="en-US" sz="3600" dirty="0" err="1"/>
              <a:t>Twisk</a:t>
            </a:r>
            <a:r>
              <a:rPr lang="en-US" sz="3600" dirty="0"/>
              <a:t> J, </a:t>
            </a:r>
            <a:r>
              <a:rPr lang="en-US" sz="3600" dirty="0" err="1"/>
              <a:t>Bouter</a:t>
            </a:r>
            <a:r>
              <a:rPr lang="en-US" sz="3600" dirty="0"/>
              <a:t> L, Bahr R, van </a:t>
            </a:r>
            <a:r>
              <a:rPr lang="en-US" sz="3600" dirty="0" err="1"/>
              <a:t>Mechelen</a:t>
            </a:r>
            <a:r>
              <a:rPr lang="en-US" sz="3600" dirty="0"/>
              <a:t> W. The Effect of a Proprioceptive Balance Board Training Program for the Prevention of Ankle Sprains: A Prospective Controlled Trial. The American Journal of Sports Medicine. 2004;32(6):1385-93.</a:t>
            </a:r>
            <a:endParaRPr lang="en-AU" sz="3600" dirty="0"/>
          </a:p>
          <a:p>
            <a:pPr marL="0" indent="0">
              <a:buNone/>
            </a:pPr>
            <a:r>
              <a:rPr lang="en-US" sz="3600" dirty="0" err="1"/>
              <a:t>Vicenzino</a:t>
            </a:r>
            <a:r>
              <a:rPr lang="en-US" sz="3600" dirty="0"/>
              <a:t> B, </a:t>
            </a:r>
            <a:r>
              <a:rPr lang="en-US" sz="3600" dirty="0" err="1"/>
              <a:t>Branjerdporn</a:t>
            </a:r>
            <a:r>
              <a:rPr lang="en-US" sz="3600" dirty="0"/>
              <a:t>, M., </a:t>
            </a:r>
            <a:r>
              <a:rPr lang="en-US" sz="3600" dirty="0" err="1"/>
              <a:t>Teys</a:t>
            </a:r>
            <a:r>
              <a:rPr lang="en-US" sz="3600" dirty="0"/>
              <a:t>, P., Jordan, K. Initial Changes in Posterior </a:t>
            </a:r>
            <a:r>
              <a:rPr lang="en-US" sz="3600" dirty="0" err="1"/>
              <a:t>Talar</a:t>
            </a:r>
            <a:r>
              <a:rPr lang="en-US" sz="3600" dirty="0"/>
              <a:t> Glide and Dorsiflexion of the Ankle After Mobilization With Movement in Individuals with Recurrent Ankle Sprain. Journal of </a:t>
            </a:r>
            <a:r>
              <a:rPr lang="en-US" sz="3600" dirty="0" err="1"/>
              <a:t>Orthopaedic</a:t>
            </a:r>
            <a:r>
              <a:rPr lang="en-US" sz="3600" dirty="0"/>
              <a:t> &amp; Sports Physical Therapy. 2006;36(7):464-71.</a:t>
            </a:r>
            <a:endParaRPr lang="en-AU" sz="3600" dirty="0"/>
          </a:p>
          <a:p>
            <a:pPr marL="0" indent="0">
              <a:buNone/>
            </a:pPr>
            <a:r>
              <a:rPr lang="en-US" sz="3600" dirty="0" err="1"/>
              <a:t>Vogiatzis</a:t>
            </a:r>
            <a:r>
              <a:rPr lang="en-US" sz="3600" dirty="0"/>
              <a:t> I, </a:t>
            </a:r>
            <a:r>
              <a:rPr lang="en-US" sz="3600" dirty="0" err="1"/>
              <a:t>Andrianopoulos</a:t>
            </a:r>
            <a:r>
              <a:rPr lang="en-US" sz="3600" dirty="0"/>
              <a:t> V, </a:t>
            </a:r>
            <a:r>
              <a:rPr lang="en-US" sz="3600" dirty="0" err="1"/>
              <a:t>Louvaris</a:t>
            </a:r>
            <a:r>
              <a:rPr lang="en-US" sz="3600" dirty="0"/>
              <a:t> Z, </a:t>
            </a:r>
            <a:r>
              <a:rPr lang="en-US" sz="3600" dirty="0" err="1"/>
              <a:t>Cherouveim</a:t>
            </a:r>
            <a:r>
              <a:rPr lang="en-US" sz="3600" dirty="0"/>
              <a:t> E, </a:t>
            </a:r>
            <a:r>
              <a:rPr lang="en-US" sz="3600" dirty="0" err="1"/>
              <a:t>Spetsioti</a:t>
            </a:r>
            <a:r>
              <a:rPr lang="en-US" sz="3600" dirty="0"/>
              <a:t> S, </a:t>
            </a:r>
            <a:r>
              <a:rPr lang="en-US" sz="3600" dirty="0" err="1"/>
              <a:t>Vasilopoulou</a:t>
            </a:r>
            <a:r>
              <a:rPr lang="en-US" sz="3600" dirty="0"/>
              <a:t> M, et al. Quadriceps muscle blood flow and oxygen availability during repetitive bouts of isometric exercise in simulated sailing. Journal of Sports Sciences. 2011;29(10):1041-9.</a:t>
            </a:r>
            <a:endParaRPr lang="en-AU" sz="3600" dirty="0"/>
          </a:p>
          <a:p>
            <a:pPr marL="0" indent="0">
              <a:buNone/>
            </a:pPr>
            <a:r>
              <a:rPr lang="en-US" sz="3600" dirty="0" err="1"/>
              <a:t>Westerling</a:t>
            </a:r>
            <a:r>
              <a:rPr lang="en-US" sz="3600" dirty="0"/>
              <a:t> D. A study of the physical demands of riding. European Journal of Applied Physiology. 1983;50(3):373-82.</a:t>
            </a:r>
            <a:endParaRPr lang="en-AU" sz="3600" dirty="0"/>
          </a:p>
          <a:p>
            <a:pPr marL="0" indent="0">
              <a:buNone/>
            </a:pPr>
            <a:r>
              <a:rPr lang="en-US" sz="3600" dirty="0"/>
              <a:t>Williams G, Allen, E. Rehabilitation of Syndesmotic (High) Ankle Sprains. Sports Health. 2010;2(6):460-70.</a:t>
            </a:r>
          </a:p>
          <a:p>
            <a:pPr marL="0" indent="0">
              <a:buNone/>
            </a:pPr>
            <a:r>
              <a:rPr lang="en-AU" sz="3600" dirty="0"/>
              <a:t>Williams J, &amp; Tabor, G. Rider impacts on equitation. Applied Animal Behaviour Science. 2017;190(May):28-42. </a:t>
            </a:r>
          </a:p>
          <a:p>
            <a:pPr marL="0" indent="0">
              <a:buNone/>
            </a:pPr>
            <a:r>
              <a:rPr lang="en-US" sz="3600" dirty="0"/>
              <a:t>Zuckerman SL, Morgan CD, Burks S, Forbes JA, </a:t>
            </a:r>
            <a:r>
              <a:rPr lang="en-US" sz="3600" dirty="0" err="1"/>
              <a:t>Chambless</a:t>
            </a:r>
            <a:r>
              <a:rPr lang="en-US" sz="3600" dirty="0"/>
              <a:t> LB, Solomon GS, et al. Functional and Structural Traumatic Brain Injury in Equestrian Sports: A Review of the Literature. World neurosurgery. 2015;83(6):1098-113.</a:t>
            </a:r>
            <a:endParaRPr lang="en-AU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42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8BD63B-8F70-804D-8725-A123F8152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77" y="193166"/>
            <a:ext cx="7255331" cy="1133357"/>
          </a:xfrm>
        </p:spPr>
        <p:txBody>
          <a:bodyPr>
            <a:normAutofit/>
          </a:bodyPr>
          <a:lstStyle/>
          <a:p>
            <a:r>
              <a:rPr lang="en-US" sz="4000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2A2124-81C7-F044-A08A-B9741B822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30" y="1571222"/>
            <a:ext cx="6989748" cy="58791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Riders aids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Physical requirements of the rider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Common injuries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Rehabilitation from injury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Exercises to improve your riding</a:t>
            </a:r>
          </a:p>
          <a:p>
            <a:pPr>
              <a:lnSpc>
                <a:spcPct val="90000"/>
              </a:lnSpc>
            </a:pP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D2C930-834C-734B-84FD-B44615F5C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538" y="0"/>
            <a:ext cx="4391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5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6EAA59-C7B8-C74B-A678-AEFFB6DB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132" y="136556"/>
            <a:ext cx="7707932" cy="1071142"/>
          </a:xfrm>
        </p:spPr>
        <p:txBody>
          <a:bodyPr>
            <a:normAutofit/>
          </a:bodyPr>
          <a:lstStyle/>
          <a:p>
            <a:r>
              <a:rPr lang="en-US" sz="4000" dirty="0"/>
              <a:t>Riders Natural Aids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A48ECA9-3D3B-2647-9AF5-6E88149AD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8469"/>
            <a:ext cx="12191999" cy="5381252"/>
          </a:xfrm>
        </p:spPr>
        <p:txBody>
          <a:bodyPr numCol="4">
            <a:noAutofit/>
          </a:bodyPr>
          <a:lstStyle/>
          <a:p>
            <a:pPr marL="0" indent="0" algn="ctr">
              <a:buNone/>
            </a:pPr>
            <a:r>
              <a:rPr lang="en-US" sz="2400" u="sng" dirty="0"/>
              <a:t>Leg (Lower)</a:t>
            </a:r>
          </a:p>
          <a:p>
            <a:pPr marL="228600" lvl="1" indent="0" algn="ctr">
              <a:buNone/>
            </a:pPr>
            <a:r>
              <a:rPr lang="en-US" sz="1800" dirty="0"/>
              <a:t>Most control over horses hindquarters and shoulder</a:t>
            </a:r>
          </a:p>
          <a:p>
            <a:pPr marL="228600" lvl="1" indent="0" algn="ctr">
              <a:buNone/>
            </a:pPr>
            <a:endParaRPr lang="en-US" sz="800" dirty="0"/>
          </a:p>
          <a:p>
            <a:pPr marL="228600" lvl="1" indent="0" algn="ctr">
              <a:buNone/>
            </a:pPr>
            <a:r>
              <a:rPr lang="en-US" sz="1800" dirty="0"/>
              <a:t>Main aid along with seat</a:t>
            </a:r>
          </a:p>
          <a:p>
            <a:pPr marL="228600" lvl="1" indent="0" algn="ctr">
              <a:buNone/>
            </a:pPr>
            <a:endParaRPr lang="en-US" sz="800" dirty="0"/>
          </a:p>
          <a:p>
            <a:pPr marL="228600" lvl="1" indent="0" algn="ctr">
              <a:buNone/>
            </a:pPr>
            <a:r>
              <a:rPr lang="en-US" sz="1800" dirty="0"/>
              <a:t>Even bilateral pressure = ↑ speed, or rein back</a:t>
            </a:r>
          </a:p>
          <a:p>
            <a:pPr marL="228600" lvl="1" indent="0" algn="ctr">
              <a:buNone/>
            </a:pPr>
            <a:endParaRPr lang="en-US" sz="800" dirty="0"/>
          </a:p>
          <a:p>
            <a:pPr marL="228600" lvl="1" indent="0" algn="ctr">
              <a:buNone/>
            </a:pPr>
            <a:r>
              <a:rPr lang="en-US" sz="1800" dirty="0"/>
              <a:t>Unilateral pressure = assists ipsilateral cornering or contralateral movement</a:t>
            </a:r>
          </a:p>
          <a:p>
            <a:pPr marL="228600" lvl="1" indent="0" algn="ctr">
              <a:buNone/>
            </a:pPr>
            <a:endParaRPr lang="en-US" sz="800" dirty="0"/>
          </a:p>
          <a:p>
            <a:pPr marL="228600" lvl="1" indent="0" algn="ctr">
              <a:buNone/>
            </a:pPr>
            <a:r>
              <a:rPr lang="en-US" sz="1800" dirty="0"/>
              <a:t>Hip external </a:t>
            </a:r>
            <a:r>
              <a:rPr lang="en-US" sz="1800" dirty="0" err="1"/>
              <a:t>rotation</a:t>
            </a:r>
            <a:r>
              <a:rPr lang="en-US" sz="1800" dirty="0" err="1">
                <a:sym typeface="Wingdings" pitchFamily="2" charset="2"/>
              </a:rPr>
              <a:t></a:t>
            </a:r>
            <a:r>
              <a:rPr lang="en-US" sz="1800" dirty="0" err="1"/>
              <a:t>ankle</a:t>
            </a:r>
            <a:r>
              <a:rPr lang="en-US" sz="1800" dirty="0"/>
              <a:t> </a:t>
            </a:r>
            <a:r>
              <a:rPr lang="en-US" sz="1800" dirty="0" err="1"/>
              <a:t>eversion</a:t>
            </a:r>
            <a:r>
              <a:rPr lang="en-US" sz="1800" dirty="0" err="1">
                <a:sym typeface="Wingdings" pitchFamily="2" charset="2"/>
              </a:rPr>
              <a:t></a:t>
            </a:r>
            <a:r>
              <a:rPr lang="en-US" sz="1800" dirty="0" err="1"/>
              <a:t>plantar</a:t>
            </a:r>
            <a:r>
              <a:rPr lang="en-US" sz="1800" dirty="0"/>
              <a:t> flexion</a:t>
            </a:r>
          </a:p>
          <a:p>
            <a:pPr marL="228600" lvl="1" indent="0" algn="ctr">
              <a:buNone/>
            </a:pPr>
            <a:endParaRPr lang="en-US" sz="1800" dirty="0"/>
          </a:p>
          <a:p>
            <a:pPr marL="228600" lvl="1" indent="0" algn="ctr">
              <a:buNone/>
            </a:pPr>
            <a:r>
              <a:rPr lang="en-US" sz="2400" u="sng" dirty="0"/>
              <a:t>Hands</a:t>
            </a:r>
          </a:p>
          <a:p>
            <a:pPr marL="457200" lvl="2" indent="0" algn="ctr">
              <a:buNone/>
            </a:pPr>
            <a:r>
              <a:rPr lang="en-US" sz="1800" dirty="0"/>
              <a:t>Guides horses head and neck</a:t>
            </a:r>
          </a:p>
          <a:p>
            <a:pPr marL="457200" lvl="2" indent="0" algn="ctr">
              <a:buNone/>
            </a:pPr>
            <a:endParaRPr lang="en-US" sz="800" dirty="0"/>
          </a:p>
          <a:p>
            <a:pPr marL="457200" lvl="2" indent="0" algn="ctr">
              <a:buNone/>
            </a:pPr>
            <a:r>
              <a:rPr lang="en-US" sz="1800" dirty="0"/>
              <a:t>Overused with inexperienced riders</a:t>
            </a:r>
          </a:p>
          <a:p>
            <a:pPr marL="457200" lvl="2" indent="0" algn="ctr">
              <a:buNone/>
            </a:pPr>
            <a:endParaRPr lang="en-US" sz="800" dirty="0"/>
          </a:p>
          <a:p>
            <a:pPr marL="457200" lvl="2" indent="0" algn="ctr">
              <a:buNone/>
            </a:pPr>
            <a:r>
              <a:rPr lang="en-US" sz="1800" dirty="0"/>
              <a:t>Can be used to block/contain forward energy</a:t>
            </a:r>
            <a:endParaRPr lang="en-US" sz="800" dirty="0"/>
          </a:p>
          <a:p>
            <a:pPr marL="457200" lvl="2" indent="0" algn="ctr">
              <a:buNone/>
            </a:pPr>
            <a:endParaRPr lang="en-US" sz="800" dirty="0"/>
          </a:p>
          <a:p>
            <a:pPr marL="457200" lvl="2" indent="0" algn="ctr">
              <a:buNone/>
            </a:pPr>
            <a:r>
              <a:rPr lang="en-US" sz="1800" dirty="0"/>
              <a:t>Direct rein / Indirect rein</a:t>
            </a:r>
          </a:p>
          <a:p>
            <a:pPr marL="457200" lvl="2" indent="0" algn="ctr">
              <a:buNone/>
            </a:pPr>
            <a:endParaRPr lang="en-US" sz="800" dirty="0"/>
          </a:p>
          <a:p>
            <a:pPr marL="457200" lvl="2" indent="0" algn="ctr">
              <a:buNone/>
            </a:pPr>
            <a:r>
              <a:rPr lang="en-US" sz="1800" dirty="0"/>
              <a:t>Steady hands that act independently from body</a:t>
            </a:r>
          </a:p>
          <a:p>
            <a:pPr marL="457200" lvl="2" indent="0" algn="ctr">
              <a:buNone/>
            </a:pPr>
            <a:endParaRPr lang="en-US" sz="1800" dirty="0"/>
          </a:p>
          <a:p>
            <a:pPr marL="228600" lvl="1" indent="0" algn="ctr">
              <a:buNone/>
            </a:pPr>
            <a:r>
              <a:rPr lang="en-US" sz="2400" u="sng" dirty="0"/>
              <a:t>Seat</a:t>
            </a:r>
          </a:p>
          <a:p>
            <a:pPr marL="457200" lvl="2" indent="0" algn="ctr">
              <a:buNone/>
            </a:pPr>
            <a:r>
              <a:rPr lang="en-US" sz="1800" dirty="0"/>
              <a:t>Pelvis/thigh contact with saddle</a:t>
            </a:r>
          </a:p>
          <a:p>
            <a:pPr marL="457200" lvl="2" indent="0" algn="ctr">
              <a:buNone/>
            </a:pPr>
            <a:endParaRPr lang="en-US" sz="800" dirty="0"/>
          </a:p>
          <a:p>
            <a:pPr marL="457200" lvl="2" indent="0" algn="ctr">
              <a:buNone/>
            </a:pPr>
            <a:r>
              <a:rPr lang="en-US" sz="1800" dirty="0"/>
              <a:t>Half halt</a:t>
            </a:r>
          </a:p>
          <a:p>
            <a:pPr marL="457200" lvl="2" indent="0" algn="ctr">
              <a:buNone/>
            </a:pPr>
            <a:endParaRPr lang="en-US" sz="800" dirty="0"/>
          </a:p>
          <a:p>
            <a:pPr marL="457200" lvl="2" indent="0" algn="ctr">
              <a:buNone/>
            </a:pPr>
            <a:r>
              <a:rPr lang="en-US" sz="1800" dirty="0"/>
              <a:t>Shifting </a:t>
            </a:r>
            <a:r>
              <a:rPr lang="en-US" sz="1800" dirty="0" err="1"/>
              <a:t>CoG</a:t>
            </a:r>
            <a:r>
              <a:rPr lang="en-US" sz="1800" dirty="0"/>
              <a:t> in the sagittal plane can change the horses speed</a:t>
            </a:r>
            <a:endParaRPr lang="en-US" sz="800" dirty="0"/>
          </a:p>
          <a:p>
            <a:pPr marL="457200" lvl="2" indent="0" algn="ctr">
              <a:buNone/>
            </a:pPr>
            <a:endParaRPr lang="en-US" sz="800" dirty="0"/>
          </a:p>
          <a:p>
            <a:pPr marL="457200" lvl="2" indent="0" algn="ctr">
              <a:buNone/>
            </a:pPr>
            <a:r>
              <a:rPr lang="en-US" sz="1800" dirty="0"/>
              <a:t>Unilateral WB = ipsilateral corner</a:t>
            </a:r>
          </a:p>
          <a:p>
            <a:pPr marL="457200" lvl="2" indent="0" algn="ctr">
              <a:buNone/>
            </a:pPr>
            <a:endParaRPr lang="en-US" sz="1800" u="sng" dirty="0"/>
          </a:p>
          <a:p>
            <a:pPr marL="457200" lvl="2" indent="0" algn="ctr">
              <a:buNone/>
            </a:pPr>
            <a:endParaRPr lang="en-US" sz="1800" u="sng" dirty="0"/>
          </a:p>
          <a:p>
            <a:pPr marL="457200" lvl="2" indent="0" algn="ctr">
              <a:buNone/>
            </a:pPr>
            <a:endParaRPr lang="en-US" sz="1800" u="sng" dirty="0"/>
          </a:p>
          <a:p>
            <a:pPr marL="228600" lvl="1" indent="0" algn="ctr">
              <a:buNone/>
            </a:pPr>
            <a:r>
              <a:rPr lang="en-US" sz="2400" u="sng" dirty="0"/>
              <a:t>Voice</a:t>
            </a:r>
          </a:p>
          <a:p>
            <a:pPr marL="228600" lvl="1" indent="0" algn="ctr">
              <a:buNone/>
            </a:pPr>
            <a:r>
              <a:rPr lang="en-US" sz="1800" dirty="0"/>
              <a:t>Depends on the horse</a:t>
            </a:r>
          </a:p>
          <a:p>
            <a:pPr marL="228600" lvl="1" indent="0" algn="ctr">
              <a:buNone/>
            </a:pPr>
            <a:endParaRPr lang="en-US" sz="800" dirty="0"/>
          </a:p>
          <a:p>
            <a:pPr marL="228600" lvl="1" indent="0" algn="ctr">
              <a:buNone/>
            </a:pPr>
            <a:r>
              <a:rPr lang="en-US" sz="1800" dirty="0"/>
              <a:t>Change speed</a:t>
            </a:r>
          </a:p>
          <a:p>
            <a:pPr marL="228600" lvl="1" indent="0" algn="ctr">
              <a:buNone/>
            </a:pPr>
            <a:endParaRPr lang="en-US" sz="800" dirty="0"/>
          </a:p>
          <a:p>
            <a:pPr marL="228600" lvl="1" indent="0" algn="ctr">
              <a:buNone/>
            </a:pPr>
            <a:r>
              <a:rPr lang="en-US" sz="1800" dirty="0"/>
              <a:t>Praise </a:t>
            </a:r>
          </a:p>
          <a:p>
            <a:pPr marL="228600" lvl="1" indent="0" algn="ctr">
              <a:buNone/>
            </a:pPr>
            <a:endParaRPr lang="en-US" sz="800" dirty="0"/>
          </a:p>
          <a:p>
            <a:pPr marL="228600" lvl="1" indent="0" algn="ctr">
              <a:buNone/>
            </a:pPr>
            <a:r>
              <a:rPr lang="en-US" sz="1800" dirty="0"/>
              <a:t>Calming a nervous horse</a:t>
            </a:r>
          </a:p>
          <a:p>
            <a:pPr marL="228600" lvl="1" indent="0" algn="ctr">
              <a:buNone/>
            </a:pPr>
            <a:endParaRPr lang="en-US" sz="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330D58-BE0F-6145-8A3B-11BF49ABCDBF}"/>
              </a:ext>
            </a:extLst>
          </p:cNvPr>
          <p:cNvSpPr txBox="1"/>
          <p:nvPr/>
        </p:nvSpPr>
        <p:spPr>
          <a:xfrm>
            <a:off x="3014506" y="6461160"/>
            <a:ext cx="633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Excessive use of an aid will desensitize the command to the horse</a:t>
            </a:r>
          </a:p>
        </p:txBody>
      </p:sp>
    </p:spTree>
    <p:extLst>
      <p:ext uri="{BB962C8B-B14F-4D97-AF65-F5344CB8AC3E}">
        <p14:creationId xmlns:p14="http://schemas.microsoft.com/office/powerpoint/2010/main" val="385786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D9A483A-39FF-3147-8B87-FDCB6E54A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381" r="12216"/>
          <a:stretch/>
        </p:blipFill>
        <p:spPr>
          <a:xfrm>
            <a:off x="391885" y="1548656"/>
            <a:ext cx="5568043" cy="441963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9C02EF-C5D4-8146-815B-B13F21CFA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2" t="23457" b="2401"/>
          <a:stretch/>
        </p:blipFill>
        <p:spPr>
          <a:xfrm>
            <a:off x="6335484" y="1548656"/>
            <a:ext cx="5568044" cy="4386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47AC40-2EB3-4B45-A405-A8EB5849C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4490"/>
            <a:ext cx="7729728" cy="1188720"/>
          </a:xfrm>
        </p:spPr>
        <p:txBody>
          <a:bodyPr>
            <a:normAutofit/>
          </a:bodyPr>
          <a:lstStyle/>
          <a:p>
            <a:r>
              <a:rPr lang="en-US" sz="4000" dirty="0"/>
              <a:t>PASSIVE OR ACTIVE RIDER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24062B-D212-B045-A919-A4AC9877B41A}"/>
              </a:ext>
            </a:extLst>
          </p:cNvPr>
          <p:cNvSpPr txBox="1"/>
          <p:nvPr/>
        </p:nvSpPr>
        <p:spPr>
          <a:xfrm>
            <a:off x="391885" y="5934670"/>
            <a:ext cx="55680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- Dropped inside shoulder, not tracking through</a:t>
            </a:r>
          </a:p>
          <a:p>
            <a:r>
              <a:rPr lang="en-US" dirty="0"/>
              <a:t>- Ineffective inside lower leg aid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28BF652-0D98-1940-9627-42F3B5DA52B5}"/>
              </a:ext>
            </a:extLst>
          </p:cNvPr>
          <p:cNvSpPr/>
          <p:nvPr/>
        </p:nvSpPr>
        <p:spPr>
          <a:xfrm>
            <a:off x="6335484" y="5968291"/>
            <a:ext cx="556804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- Shoulders level</a:t>
            </a:r>
          </a:p>
          <a:p>
            <a:r>
              <a:rPr lang="en-US" dirty="0"/>
              <a:t>- Effective inside lower leg aid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728C34-0E81-1942-8CEC-E5AAECBE67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36" t="-622" r="12827"/>
          <a:stretch/>
        </p:blipFill>
        <p:spPr>
          <a:xfrm>
            <a:off x="353178" y="1548656"/>
            <a:ext cx="5606750" cy="50323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BC1EC0-66EA-8A4C-894B-726A7195D539}"/>
              </a:ext>
            </a:extLst>
          </p:cNvPr>
          <p:cNvSpPr txBox="1"/>
          <p:nvPr/>
        </p:nvSpPr>
        <p:spPr>
          <a:xfrm>
            <a:off x="160638" y="17175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9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84D56E-4B9D-7F47-95D7-EA5D95A8E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68" y="110510"/>
            <a:ext cx="9039402" cy="816769"/>
          </a:xfrm>
        </p:spPr>
        <p:txBody>
          <a:bodyPr>
            <a:noAutofit/>
          </a:bodyPr>
          <a:lstStyle/>
          <a:p>
            <a:r>
              <a:rPr lang="en-US" dirty="0"/>
              <a:t>Requirements for THE EQUESTRIAN ATHLETE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332369-B554-104C-9320-16A8CF758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081826"/>
            <a:ext cx="8871977" cy="5980090"/>
          </a:xfrm>
        </p:spPr>
        <p:txBody>
          <a:bodyPr numCol="1">
            <a:normAutofit fontScale="92500" lnSpcReduction="20000"/>
          </a:bodyPr>
          <a:lstStyle/>
          <a:p>
            <a:r>
              <a:rPr lang="en-AU" sz="2400" dirty="0"/>
              <a:t>Consensus that riders require physical fitness for balance and effectiveness </a:t>
            </a:r>
            <a:r>
              <a:rPr lang="en-AU" sz="1000" dirty="0"/>
              <a:t>(</a:t>
            </a:r>
            <a:r>
              <a:rPr lang="en-AU" sz="1000" dirty="0" err="1"/>
              <a:t>Alfredson</a:t>
            </a:r>
            <a:r>
              <a:rPr lang="en-AU" sz="1000" dirty="0"/>
              <a:t> </a:t>
            </a:r>
            <a:r>
              <a:rPr lang="en-AU" sz="1000" i="1" dirty="0"/>
              <a:t>et al.</a:t>
            </a:r>
            <a:r>
              <a:rPr lang="en-AU" sz="1000" dirty="0"/>
              <a:t>, 1998; Douglas et al., 2012; Meyers, 2006; Meyers and Sterling, 2000; Roberts </a:t>
            </a:r>
            <a:r>
              <a:rPr lang="en-AU" sz="1000" i="1" dirty="0"/>
              <a:t>et al.</a:t>
            </a:r>
            <a:r>
              <a:rPr lang="en-AU" sz="1000" dirty="0"/>
              <a:t>, 2010; </a:t>
            </a:r>
            <a:r>
              <a:rPr lang="en-AU" sz="1000" dirty="0" err="1"/>
              <a:t>Westerling</a:t>
            </a:r>
            <a:r>
              <a:rPr lang="en-AU" sz="1000" dirty="0"/>
              <a:t>, 1983). </a:t>
            </a:r>
          </a:p>
          <a:p>
            <a:endParaRPr lang="en-US" sz="1200" dirty="0"/>
          </a:p>
          <a:p>
            <a:r>
              <a:rPr lang="en-US" sz="2400" dirty="0"/>
              <a:t>Range of movement</a:t>
            </a:r>
          </a:p>
          <a:p>
            <a:pPr lvl="1"/>
            <a:r>
              <a:rPr lang="en-US" sz="2400" dirty="0"/>
              <a:t>Ankle dorsiflexion,</a:t>
            </a:r>
            <a:r>
              <a:rPr lang="en-AU" sz="2400" dirty="0"/>
              <a:t> hip flexion, neck extension </a:t>
            </a:r>
            <a:r>
              <a:rPr lang="en-AU" sz="1400" dirty="0"/>
              <a:t>(Kang et al 2010; Nankervis et al 2015) </a:t>
            </a:r>
          </a:p>
          <a:p>
            <a:endParaRPr lang="en-US" sz="1200" dirty="0"/>
          </a:p>
          <a:p>
            <a:r>
              <a:rPr lang="en-US" sz="2400" dirty="0"/>
              <a:t>Muscular </a:t>
            </a:r>
          </a:p>
          <a:p>
            <a:pPr lvl="1"/>
            <a:r>
              <a:rPr lang="en-US" sz="2200" dirty="0"/>
              <a:t>Isometric contraction</a:t>
            </a:r>
          </a:p>
          <a:p>
            <a:pPr lvl="1"/>
            <a:r>
              <a:rPr lang="en-US" sz="2200" dirty="0" err="1"/>
              <a:t>Stabilisation</a:t>
            </a:r>
            <a:r>
              <a:rPr lang="en-US" sz="2200" dirty="0"/>
              <a:t> </a:t>
            </a:r>
          </a:p>
          <a:p>
            <a:pPr lvl="1"/>
            <a:r>
              <a:rPr lang="en-US" sz="2200" dirty="0"/>
              <a:t>Symmetry for strength and endurance </a:t>
            </a:r>
            <a:r>
              <a:rPr lang="en-US" sz="1200" dirty="0"/>
              <a:t>(</a:t>
            </a:r>
            <a:r>
              <a:rPr lang="en-AU" sz="1200" dirty="0"/>
              <a:t>Terada et al. 2004)</a:t>
            </a:r>
          </a:p>
          <a:p>
            <a:pPr marL="228600" lvl="1" indent="0">
              <a:buNone/>
            </a:pPr>
            <a:endParaRPr lang="en-US" sz="1200" dirty="0"/>
          </a:p>
          <a:p>
            <a:r>
              <a:rPr lang="en-US" sz="2400" dirty="0"/>
              <a:t>Cardiovascular</a:t>
            </a:r>
          </a:p>
          <a:p>
            <a:pPr lvl="2"/>
            <a:r>
              <a:rPr lang="en-US" sz="2400" dirty="0"/>
              <a:t>Heart rate = hard to very hard demand </a:t>
            </a:r>
            <a:r>
              <a:rPr lang="en-US" sz="1400" dirty="0"/>
              <a:t>(Douglas 2017)</a:t>
            </a:r>
          </a:p>
          <a:p>
            <a:pPr lvl="2"/>
            <a:endParaRPr lang="en-US" sz="1200" dirty="0"/>
          </a:p>
          <a:p>
            <a:r>
              <a:rPr lang="en-US" sz="2400" dirty="0"/>
              <a:t>Functional</a:t>
            </a:r>
            <a:endParaRPr lang="en-AU" sz="2400" dirty="0"/>
          </a:p>
          <a:p>
            <a:pPr lvl="1"/>
            <a:r>
              <a:rPr lang="en-US" sz="2400" dirty="0"/>
              <a:t>Squat, drop jump, shock absorption, grip, balance and co-ordination</a:t>
            </a:r>
            <a:r>
              <a:rPr lang="en-AU" sz="2400" dirty="0"/>
              <a:t> </a:t>
            </a:r>
            <a:r>
              <a:rPr lang="en-AU" sz="1400" dirty="0"/>
              <a:t>(Williams &amp; Tabor 2017; </a:t>
            </a:r>
            <a:r>
              <a:rPr lang="en-AU" sz="1400" dirty="0" err="1"/>
              <a:t>Engell</a:t>
            </a:r>
            <a:r>
              <a:rPr lang="en-AU" sz="1400" dirty="0"/>
              <a:t> et al 2016)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E98FF2-243D-1F48-B302-BED86B9AF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01" t="3473" r="17674"/>
          <a:stretch/>
        </p:blipFill>
        <p:spPr>
          <a:xfrm>
            <a:off x="9403493" y="0"/>
            <a:ext cx="2788508" cy="685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1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84D56E-4B9D-7F47-95D7-EA5D95A8E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406" y="97258"/>
            <a:ext cx="9234152" cy="816769"/>
          </a:xfrm>
        </p:spPr>
        <p:txBody>
          <a:bodyPr>
            <a:noAutofit/>
          </a:bodyPr>
          <a:lstStyle/>
          <a:p>
            <a:r>
              <a:rPr lang="en-US" sz="4800" dirty="0"/>
              <a:t>Hear rate zones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A68A6C3E-A365-EC4D-9212-47D375F8A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162123"/>
            <a:ext cx="12191999" cy="5695877"/>
          </a:xfrm>
        </p:spPr>
      </p:pic>
    </p:spTree>
    <p:extLst>
      <p:ext uri="{BB962C8B-B14F-4D97-AF65-F5344CB8AC3E}">
        <p14:creationId xmlns:p14="http://schemas.microsoft.com/office/powerpoint/2010/main" val="905283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B8573E-50C8-2946-86F6-760C71368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867" y="129805"/>
            <a:ext cx="7729728" cy="118872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BABD6530-F358-CC42-80E2-237246E73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615451"/>
              </p:ext>
            </p:extLst>
          </p:nvPr>
        </p:nvGraphicFramePr>
        <p:xfrm>
          <a:off x="0" y="0"/>
          <a:ext cx="11986055" cy="6765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968">
                  <a:extLst>
                    <a:ext uri="{9D8B030D-6E8A-4147-A177-3AD203B41FA5}">
                      <a16:colId xmlns:a16="http://schemas.microsoft.com/office/drawing/2014/main" xmlns="" val="2598998775"/>
                    </a:ext>
                  </a:extLst>
                </a:gridCol>
                <a:gridCol w="4806778">
                  <a:extLst>
                    <a:ext uri="{9D8B030D-6E8A-4147-A177-3AD203B41FA5}">
                      <a16:colId xmlns:a16="http://schemas.microsoft.com/office/drawing/2014/main" xmlns="" val="3322294064"/>
                    </a:ext>
                  </a:extLst>
                </a:gridCol>
                <a:gridCol w="3039762">
                  <a:extLst>
                    <a:ext uri="{9D8B030D-6E8A-4147-A177-3AD203B41FA5}">
                      <a16:colId xmlns:a16="http://schemas.microsoft.com/office/drawing/2014/main" xmlns="" val="3835375841"/>
                    </a:ext>
                  </a:extLst>
                </a:gridCol>
                <a:gridCol w="3101547">
                  <a:extLst>
                    <a:ext uri="{9D8B030D-6E8A-4147-A177-3AD203B41FA5}">
                      <a16:colId xmlns:a16="http://schemas.microsoft.com/office/drawing/2014/main" xmlns="" val="3635952708"/>
                    </a:ext>
                  </a:extLst>
                </a:gridCol>
              </a:tblGrid>
              <a:tr h="6765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Physiological Demand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Suggested Cardiovascular Training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Suggested Muscular Training Method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3268572"/>
                  </a:ext>
                </a:extLst>
              </a:tr>
              <a:tr h="1836318">
                <a:tc>
                  <a:txBody>
                    <a:bodyPr/>
                    <a:lstStyle/>
                    <a:p>
                      <a:r>
                        <a:rPr lang="en-US" dirty="0"/>
                        <a:t>Dressage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Moderate to hard heart rate demand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Limited blood lactate concentration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Predominantly aerobic, sustained over 5mins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Upright trunk position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Muscle activation for positional stabilization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Limited ROM at joints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Aerobic exercise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Low intensity isometric holds at thigh and trunk musculature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2336776"/>
                  </a:ext>
                </a:extLst>
              </a:tr>
              <a:tr h="2706153">
                <a:tc>
                  <a:txBody>
                    <a:bodyPr/>
                    <a:lstStyle/>
                    <a:p>
                      <a:r>
                        <a:rPr lang="en-US" dirty="0"/>
                        <a:t>Show Jumping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Hard to very hard heart rate demand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Blood lactate close to threshold levels sustains for 2.5mins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Large amount of hip and shoulder mobility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Muscle activation for stabilization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Low amplitude thigh and trunk contraction over jumps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High amplitude thigh and trunk contraction between jumps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Intermittent aerobic exercise at high intensity above anaerobic threshold and low intensity below anaerobic threshold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Iso</a:t>
                      </a:r>
                      <a:r>
                        <a:rPr lang="en-US" dirty="0"/>
                        <a:t>-ballistic exercises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Oscillatory isometric exercises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Quasi isometric movements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1515021"/>
                  </a:ext>
                </a:extLst>
              </a:tr>
              <a:tr h="1546373">
                <a:tc>
                  <a:txBody>
                    <a:bodyPr/>
                    <a:lstStyle/>
                    <a:p>
                      <a:r>
                        <a:rPr lang="en-US" dirty="0"/>
                        <a:t>Cross 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Very hard heart rate intensities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Blood lactate close to or above anaerobic threshold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High amplitude thigh and trunk muscle contraction for longer periods between jumps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Cardiovascular exercise at anaerobic threshold</a:t>
                      </a:r>
                    </a:p>
                    <a:p>
                      <a:r>
                        <a:rPr lang="en-US" dirty="0"/>
                        <a:t>- Aerobic exercise between resistance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 muscular training as suggested in Show Jumping but with longer durations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833167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CB8A7D-4DE9-7C40-862F-9C3681633DB9}"/>
              </a:ext>
            </a:extLst>
          </p:cNvPr>
          <p:cNvSpPr txBox="1"/>
          <p:nvPr/>
        </p:nvSpPr>
        <p:spPr>
          <a:xfrm>
            <a:off x="10951937" y="6511466"/>
            <a:ext cx="10150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Douglas (2017)</a:t>
            </a:r>
          </a:p>
        </p:txBody>
      </p:sp>
    </p:spTree>
    <p:extLst>
      <p:ext uri="{BB962C8B-B14F-4D97-AF65-F5344CB8AC3E}">
        <p14:creationId xmlns:p14="http://schemas.microsoft.com/office/powerpoint/2010/main" val="2008684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A48ECA9-3D3B-2647-9AF5-6E88149AD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73425"/>
            <a:ext cx="6550728" cy="6096473"/>
          </a:xfrm>
        </p:spPr>
        <p:txBody>
          <a:bodyPr numCol="1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AU" sz="2000" b="1" dirty="0"/>
              <a:t>Acute Injuries</a:t>
            </a:r>
          </a:p>
          <a:p>
            <a:r>
              <a:rPr lang="en-AU" sz="2000" dirty="0"/>
              <a:t>Novice riders have 8 times greater risk of injury compared to professional riders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Concussion, fractures, </a:t>
            </a:r>
            <a:r>
              <a:rPr lang="en-US" sz="2000" dirty="0" err="1"/>
              <a:t>hemothorax</a:t>
            </a:r>
            <a:r>
              <a:rPr lang="en-US" sz="2000" dirty="0"/>
              <a:t>, lacerations and bruising</a:t>
            </a:r>
          </a:p>
          <a:p>
            <a:pPr>
              <a:lnSpc>
                <a:spcPct val="90000"/>
              </a:lnSpc>
            </a:pPr>
            <a:r>
              <a:rPr lang="en-AU" sz="2000" dirty="0"/>
              <a:t>Cause: Fall 73% + crushed 39%</a:t>
            </a:r>
          </a:p>
          <a:p>
            <a:pPr>
              <a:lnSpc>
                <a:spcPct val="90000"/>
              </a:lnSpc>
            </a:pPr>
            <a:endParaRPr lang="en-AU" sz="800" dirty="0"/>
          </a:p>
          <a:p>
            <a:pPr>
              <a:lnSpc>
                <a:spcPct val="90000"/>
              </a:lnSpc>
            </a:pPr>
            <a:r>
              <a:rPr lang="en-US" sz="2000" b="1" dirty="0"/>
              <a:t>Overuse injuries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Lower back, shoulder and lower extremity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8E2DA5-7AED-144A-970B-994F4B587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470"/>
          <a:stretch/>
        </p:blipFill>
        <p:spPr>
          <a:xfrm>
            <a:off x="983679" y="2323070"/>
            <a:ext cx="3755206" cy="2048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740FFD-B1D7-654E-840A-465B512CE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7" t="12878" r="40340" b="3618"/>
          <a:stretch/>
        </p:blipFill>
        <p:spPr>
          <a:xfrm>
            <a:off x="6550727" y="0"/>
            <a:ext cx="564127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6EAA59-C7B8-C74B-A678-AEFFB6DB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40" y="86974"/>
            <a:ext cx="5885645" cy="759872"/>
          </a:xfrm>
        </p:spPr>
        <p:txBody>
          <a:bodyPr>
            <a:noAutofit/>
          </a:bodyPr>
          <a:lstStyle/>
          <a:p>
            <a:r>
              <a:rPr lang="en-US" sz="4000" dirty="0"/>
              <a:t>Common injuries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E1D6F6-2088-E447-BA4F-1D9DA9955B69}"/>
              </a:ext>
            </a:extLst>
          </p:cNvPr>
          <p:cNvSpPr txBox="1"/>
          <p:nvPr/>
        </p:nvSpPr>
        <p:spPr>
          <a:xfrm>
            <a:off x="6550727" y="6565612"/>
            <a:ext cx="5593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Carmichael 2014; Mayberry et al., 2007; Zuckerman et al 2015; Pugh 2004</a:t>
            </a:r>
            <a:endParaRPr lang="en-US" sz="1400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B312C3-6773-6743-A536-6F260954AB84}"/>
              </a:ext>
            </a:extLst>
          </p:cNvPr>
          <p:cNvSpPr txBox="1"/>
          <p:nvPr/>
        </p:nvSpPr>
        <p:spPr>
          <a:xfrm>
            <a:off x="362376" y="2602525"/>
            <a:ext cx="47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%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9E5C918-3DA2-5442-B47E-034569829D3B}"/>
              </a:ext>
            </a:extLst>
          </p:cNvPr>
          <p:cNvCxnSpPr>
            <a:cxnSpLocks/>
          </p:cNvCxnSpPr>
          <p:nvPr/>
        </p:nvCxnSpPr>
        <p:spPr>
          <a:xfrm>
            <a:off x="978487" y="2323070"/>
            <a:ext cx="0" cy="1283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F8B9951-6F79-6741-AD22-C8CBB8AA6973}"/>
              </a:ext>
            </a:extLst>
          </p:cNvPr>
          <p:cNvSpPr txBox="1"/>
          <p:nvPr/>
        </p:nvSpPr>
        <p:spPr>
          <a:xfrm>
            <a:off x="5362832" y="2323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F1741CC-E604-FA41-9E9B-83265A64F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06"/>
          <a:stretch/>
        </p:blipFill>
        <p:spPr>
          <a:xfrm>
            <a:off x="4709852" y="2323070"/>
            <a:ext cx="925523" cy="20483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BDA3D97-B199-7141-96C5-6359F93597BC}"/>
              </a:ext>
            </a:extLst>
          </p:cNvPr>
          <p:cNvSpPr txBox="1"/>
          <p:nvPr/>
        </p:nvSpPr>
        <p:spPr>
          <a:xfrm>
            <a:off x="2661130" y="2359790"/>
            <a:ext cx="2135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Injury Site</a:t>
            </a:r>
          </a:p>
        </p:txBody>
      </p:sp>
    </p:spTree>
    <p:extLst>
      <p:ext uri="{BB962C8B-B14F-4D97-AF65-F5344CB8AC3E}">
        <p14:creationId xmlns:p14="http://schemas.microsoft.com/office/powerpoint/2010/main" val="33273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7CBD4C-EE28-2C44-94C4-41F0AC45A2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1087" b="108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042983-68AC-2546-A542-968F65E8D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200" y="913176"/>
            <a:ext cx="9633397" cy="1188720"/>
          </a:xfrm>
        </p:spPr>
        <p:txBody>
          <a:bodyPr>
            <a:noAutofit/>
          </a:bodyPr>
          <a:lstStyle/>
          <a:p>
            <a:r>
              <a:rPr lang="en-US" sz="4000" dirty="0"/>
              <a:t>Rehabilitation phases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AE05A44E-BB40-1F47-A350-64145FCF0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432958"/>
            <a:ext cx="12192000" cy="3307070"/>
          </a:xfrm>
        </p:spPr>
        <p:txBody>
          <a:bodyPr numCol="4"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Phase 1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Recover with optimal loading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Not just rest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Phase 2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Muscular endurance, symmetry and Neuromuscular control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Regain mobility</a:t>
            </a:r>
          </a:p>
          <a:p>
            <a:pPr marL="0" indent="0" algn="ctr"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Phase 3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Running, Agility, and Landing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Safe dismount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Safe 2-point position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Phase 4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Complete return to Equestrian Sports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6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{F3EFFBD1-5B9C-E54B-A0FD-58F5B459968C}tf10001120</Template>
  <TotalTime>17771</TotalTime>
  <Words>1500</Words>
  <Application>Microsoft Office PowerPoint</Application>
  <PresentationFormat>Custom</PresentationFormat>
  <Paragraphs>222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Parcel</vt:lpstr>
      <vt:lpstr>The HUMAN Equestrian Athlete Hilary Gooding  sports physiotherapist</vt:lpstr>
      <vt:lpstr>Overview</vt:lpstr>
      <vt:lpstr>Riders Natural Aids</vt:lpstr>
      <vt:lpstr>PASSIVE OR ACTIVE RIDER</vt:lpstr>
      <vt:lpstr>Requirements for THE EQUESTRIAN ATHLETE</vt:lpstr>
      <vt:lpstr>Hear rate zones</vt:lpstr>
      <vt:lpstr>PowerPoint Presentation</vt:lpstr>
      <vt:lpstr>Common injuries</vt:lpstr>
      <vt:lpstr>Rehabilitation phases</vt:lpstr>
      <vt:lpstr>Phase 5  injury Prevention (ACUTE)</vt:lpstr>
      <vt:lpstr>Phase 5  injury Prevention (CHRONIC)</vt:lpstr>
      <vt:lpstr>EXERCISE TIME!</vt:lpstr>
      <vt:lpstr>Suggested Training methods</vt:lpstr>
      <vt:lpstr>Exercises to improve symmetry</vt:lpstr>
      <vt:lpstr>Exercises to improve Balance</vt:lpstr>
      <vt:lpstr>Questions?</vt:lpstr>
      <vt:lpstr>references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 Jumping</dc:title>
  <dc:creator>Hilary Gooding</dc:creator>
  <cp:lastModifiedBy>Sonya Ryan</cp:lastModifiedBy>
  <cp:revision>317</cp:revision>
  <dcterms:created xsi:type="dcterms:W3CDTF">2018-08-28T11:16:41Z</dcterms:created>
  <dcterms:modified xsi:type="dcterms:W3CDTF">2019-03-29T07:58:47Z</dcterms:modified>
</cp:coreProperties>
</file>