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80" r:id="rId2"/>
    <p:sldId id="335" r:id="rId3"/>
    <p:sldId id="318" r:id="rId4"/>
    <p:sldId id="453" r:id="rId5"/>
    <p:sldId id="462" r:id="rId6"/>
    <p:sldId id="339" r:id="rId7"/>
    <p:sldId id="274" r:id="rId8"/>
    <p:sldId id="267" r:id="rId9"/>
    <p:sldId id="308" r:id="rId10"/>
    <p:sldId id="265" r:id="rId11"/>
    <p:sldId id="684" r:id="rId12"/>
    <p:sldId id="259" r:id="rId13"/>
    <p:sldId id="257" r:id="rId14"/>
    <p:sldId id="675" r:id="rId15"/>
    <p:sldId id="679" r:id="rId16"/>
    <p:sldId id="685" r:id="rId17"/>
    <p:sldId id="683" r:id="rId18"/>
    <p:sldId id="258" r:id="rId19"/>
    <p:sldId id="266" r:id="rId20"/>
    <p:sldId id="260" r:id="rId21"/>
    <p:sldId id="261" r:id="rId22"/>
    <p:sldId id="681" r:id="rId23"/>
    <p:sldId id="686" r:id="rId24"/>
    <p:sldId id="263" r:id="rId25"/>
    <p:sldId id="687" r:id="rId26"/>
    <p:sldId id="262" r:id="rId27"/>
    <p:sldId id="688" r:id="rId28"/>
    <p:sldId id="689" r:id="rId29"/>
    <p:sldId id="6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C342-1582-4EFE-AA6D-7C4C5F6DAC7F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DBB56-0CA4-494D-9C9C-20AA03442413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23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014A1-BD2A-4066-B8A2-2093CFC64D8E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E0D8-B39B-48CA-B393-082AE85F80EE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1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A862D-83F9-485C-8FE2-9BB4ED6B44CA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6AC8-F2CB-4387-84EB-183062E63A8A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15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3CFE-8ACE-44D2-84FD-1ABC23E23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8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976784" y="2"/>
            <a:ext cx="3215216" cy="126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sz="2400">
              <a:solidFill>
                <a:srgbClr val="FFFFFF"/>
              </a:solidFill>
            </a:endParaRPr>
          </a:p>
        </p:txBody>
      </p:sp>
      <p:pic>
        <p:nvPicPr>
          <p:cNvPr id="6" name="Picture 8" descr="T:\Celtic Sea Minerals\Production 09\Logos\calmin logo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7767" y="111125"/>
            <a:ext cx="2461684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91851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endParaRPr lang="en-IE" noProof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1BCD-1963-4714-B4F2-444BAC0AB2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1628-6A8E-4929-B734-5B7FDE4B9BCA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C702-701F-4B32-B321-6250F71641B2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33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C847-9A47-40D6-819B-9AC1AE042EE1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820AF-0CEE-43BD-B693-9EE39C0A42E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60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5E92-8B4F-4916-9D19-2D0D79C2DEC7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8FA0-73EF-46E6-8CCF-5A91969D034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24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07ABB-DDB0-4BD8-ACD0-156B241FD830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01F08-6134-44FD-9007-2AD5033885DB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69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3AFE-F6E0-42AF-AAB4-900649BEC77C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2C97-8C1E-4349-9988-FEEEB07A6CCA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96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51F45-4779-4BCC-B9D9-5E1A54F3CC71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701C9-2DF1-42BA-9BA4-890FFABEE307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20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4E92-CE9D-48EA-A2D9-5F19FA728429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CFDA-FBD1-4E15-BDBF-D018CFDE0EFB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390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6A90-C5D0-407D-BD48-16FA477F448B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5BFD-86B1-4757-AFED-CC449472D93F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276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2EBFAE-699D-486F-B9ED-705DE981C7BA}" type="datetimeFigureOut">
              <a:rPr lang="en-US" smtClean="0"/>
              <a:pPr>
                <a:defRPr/>
              </a:pPr>
              <a:t>3/25/2019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8EE1EC-7FCB-41ED-AB09-D23100AD308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689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A01814-082F-48B8-8EEA-0E8DF68666A5}"/>
              </a:ext>
            </a:extLst>
          </p:cNvPr>
          <p:cNvSpPr txBox="1"/>
          <p:nvPr/>
        </p:nvSpPr>
        <p:spPr>
          <a:xfrm>
            <a:off x="288738" y="2186596"/>
            <a:ext cx="10381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solidFill>
                  <a:schemeClr val="accent3">
                    <a:lumMod val="50000"/>
                  </a:schemeClr>
                </a:solidFill>
              </a:rPr>
              <a:t>Feeding for performance - Naturally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F78B53-7834-4BF7-A0F4-8FCC6A1E60DD}"/>
              </a:ext>
            </a:extLst>
          </p:cNvPr>
          <p:cNvSpPr txBox="1"/>
          <p:nvPr/>
        </p:nvSpPr>
        <p:spPr>
          <a:xfrm>
            <a:off x="4019550" y="3748075"/>
            <a:ext cx="3671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accent3">
                    <a:lumMod val="50000"/>
                  </a:schemeClr>
                </a:solidFill>
              </a:rPr>
              <a:t>Virginia Dale</a:t>
            </a:r>
          </a:p>
        </p:txBody>
      </p:sp>
    </p:spTree>
    <p:extLst>
      <p:ext uri="{BB962C8B-B14F-4D97-AF65-F5344CB8AC3E}">
        <p14:creationId xmlns:p14="http://schemas.microsoft.com/office/powerpoint/2010/main" val="7114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anceequitec.com.au/uploads/products/product1-coolstancefeed-copy-43911-zoom.jpg">
            <a:extLst>
              <a:ext uri="{FF2B5EF4-FFF2-40B4-BE49-F238E27FC236}">
                <a16:creationId xmlns:a16="http://schemas.microsoft.com/office/drawing/2014/main" xmlns="" id="{DEDD739E-1732-4F34-98EE-E7AE6D4F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2458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8E7C84-7F54-4554-9241-EB93A88FEB1D}"/>
              </a:ext>
            </a:extLst>
          </p:cNvPr>
          <p:cNvSpPr txBox="1"/>
          <p:nvPr/>
        </p:nvSpPr>
        <p:spPr>
          <a:xfrm>
            <a:off x="6366184" y="2910381"/>
            <a:ext cx="458038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 Grain replacer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Conditioning, weight gain, coat shine and hoof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only all natural high energy low sugar feed in the world.</a:t>
            </a: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B5743A-D14C-4F93-9849-63FACB54DB07}"/>
              </a:ext>
            </a:extLst>
          </p:cNvPr>
          <p:cNvSpPr txBox="1"/>
          <p:nvPr/>
        </p:nvSpPr>
        <p:spPr>
          <a:xfrm>
            <a:off x="3520523" y="781118"/>
            <a:ext cx="6207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CoolStance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AEAAA0-D7B4-41B8-B5D5-E893CC9AA57F}"/>
              </a:ext>
            </a:extLst>
          </p:cNvPr>
          <p:cNvSpPr txBox="1"/>
          <p:nvPr/>
        </p:nvSpPr>
        <p:spPr>
          <a:xfrm>
            <a:off x="5354449" y="1917201"/>
            <a:ext cx="449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Premium Copra Meal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E17CD1-E527-467A-A491-35731D8553DF}"/>
              </a:ext>
            </a:extLst>
          </p:cNvPr>
          <p:cNvSpPr txBox="1"/>
          <p:nvPr/>
        </p:nvSpPr>
        <p:spPr>
          <a:xfrm>
            <a:off x="673100" y="5416550"/>
            <a:ext cx="49403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Feeds over 100,000 horses in </a:t>
            </a:r>
          </a:p>
          <a:p>
            <a:r>
              <a:rPr lang="en-US" sz="2800" dirty="0"/>
              <a:t>20 countries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255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nceequitec.com.au/uploads/coolstance-pack-render-2017-hi-res-rgb-aus-front.png">
            <a:extLst>
              <a:ext uri="{FF2B5EF4-FFF2-40B4-BE49-F238E27FC236}">
                <a16:creationId xmlns:a16="http://schemas.microsoft.com/office/drawing/2014/main" xmlns="" id="{50E675C1-A653-4487-B9D3-59681609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20" y="2231472"/>
            <a:ext cx="2344940" cy="432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BE1BBF-D0B5-44F6-AA37-42616937E0A0}"/>
              </a:ext>
            </a:extLst>
          </p:cNvPr>
          <p:cNvSpPr txBox="1"/>
          <p:nvPr/>
        </p:nvSpPr>
        <p:spPr>
          <a:xfrm>
            <a:off x="5452844" y="2546047"/>
            <a:ext cx="44629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energy from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sugar and starch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Chemical and GMO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12% sugar and starch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15 MJ Digestible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11%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Feed 1-3kg/day</a:t>
            </a:r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0C19D5-CCF0-4D55-9C89-EE716BA241A4}"/>
              </a:ext>
            </a:extLst>
          </p:cNvPr>
          <p:cNvSpPr txBox="1"/>
          <p:nvPr/>
        </p:nvSpPr>
        <p:spPr>
          <a:xfrm>
            <a:off x="3621191" y="886271"/>
            <a:ext cx="6207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CoolStance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710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nceequitec.com.au/uploads/products/vitastance-3kg-round-pail-4l.jpg">
            <a:extLst>
              <a:ext uri="{FF2B5EF4-FFF2-40B4-BE49-F238E27FC236}">
                <a16:creationId xmlns:a16="http://schemas.microsoft.com/office/drawing/2014/main" xmlns="" id="{B1BADB45-24F2-486C-91DA-68980E95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1" y="2650163"/>
            <a:ext cx="3763337" cy="376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7A5E8-A4EF-4F40-ABEE-14D7D525227E}"/>
              </a:ext>
            </a:extLst>
          </p:cNvPr>
          <p:cNvSpPr txBox="1"/>
          <p:nvPr/>
        </p:nvSpPr>
        <p:spPr>
          <a:xfrm>
            <a:off x="4584700" y="3429000"/>
            <a:ext cx="60261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sz="2800" dirty="0"/>
              <a:t>Balance CoolStance (low calcium)</a:t>
            </a:r>
            <a:br>
              <a:rPr lang="en-US" sz="2800" dirty="0"/>
            </a:br>
            <a:r>
              <a:rPr lang="en-US" sz="2800" dirty="0"/>
              <a:t>• General health of all ages and breeds</a:t>
            </a:r>
            <a:br>
              <a:rPr lang="en-US" sz="2800" dirty="0"/>
            </a:br>
            <a:r>
              <a:rPr lang="en-US" sz="2800" dirty="0"/>
              <a:t>• Helps keep animals in peak condition</a:t>
            </a: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7C4F48-E70F-4C3C-B9D9-1260AD77D3E0}"/>
              </a:ext>
            </a:extLst>
          </p:cNvPr>
          <p:cNvSpPr txBox="1"/>
          <p:nvPr/>
        </p:nvSpPr>
        <p:spPr>
          <a:xfrm>
            <a:off x="3876318" y="873936"/>
            <a:ext cx="4815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/>
              <a:t>VitaStance</a:t>
            </a:r>
            <a:r>
              <a:rPr lang="en-AU" sz="6600" dirty="0"/>
              <a:t>®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752D49-2499-4F1F-AC57-F02EED23CEF9}"/>
              </a:ext>
            </a:extLst>
          </p:cNvPr>
          <p:cNvSpPr txBox="1"/>
          <p:nvPr/>
        </p:nvSpPr>
        <p:spPr>
          <a:xfrm>
            <a:off x="4322998" y="2100181"/>
            <a:ext cx="61407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Vitamins, Minerals and Amino Acids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02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nceequitec.com.au/uploads/products/ulcabuf-2kg-round-pail-4l.jpg">
            <a:extLst>
              <a:ext uri="{FF2B5EF4-FFF2-40B4-BE49-F238E27FC236}">
                <a16:creationId xmlns:a16="http://schemas.microsoft.com/office/drawing/2014/main" xmlns="" id="{4F4D3735-2100-4770-AB9D-AF117B28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5" y="2455405"/>
            <a:ext cx="4105888" cy="41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13ED92-38F1-451B-AD0B-2C978B1AE7EB}"/>
              </a:ext>
            </a:extLst>
          </p:cNvPr>
          <p:cNvSpPr txBox="1"/>
          <p:nvPr/>
        </p:nvSpPr>
        <p:spPr>
          <a:xfrm>
            <a:off x="5847126" y="3265097"/>
            <a:ext cx="52598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sz="2400" dirty="0"/>
              <a:t>Supports proper pH</a:t>
            </a:r>
            <a:br>
              <a:rPr lang="en-US" sz="2400" dirty="0"/>
            </a:br>
            <a:r>
              <a:rPr lang="en-US" sz="2400" dirty="0"/>
              <a:t>• Helps support protective layer in the stomach</a:t>
            </a:r>
            <a:br>
              <a:rPr lang="en-US" sz="2400" dirty="0"/>
            </a:br>
            <a:r>
              <a:rPr lang="en-US" sz="2400" dirty="0"/>
              <a:t>• Contains prebiotics and live probiotic for intestinal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Totally drug free </a:t>
            </a:r>
          </a:p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93C29B-C3EA-43FC-B3A8-C29768556D46}"/>
              </a:ext>
            </a:extLst>
          </p:cNvPr>
          <p:cNvSpPr txBox="1"/>
          <p:nvPr/>
        </p:nvSpPr>
        <p:spPr>
          <a:xfrm>
            <a:off x="4463933" y="883324"/>
            <a:ext cx="4404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/>
              <a:t>UlcaBuf</a:t>
            </a:r>
            <a:r>
              <a:rPr lang="en-AU" sz="6600" dirty="0"/>
              <a:t>®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6A35F-24D8-45DF-B98D-9D00C6E98FFE}"/>
              </a:ext>
            </a:extLst>
          </p:cNvPr>
          <p:cNvSpPr txBox="1"/>
          <p:nvPr/>
        </p:nvSpPr>
        <p:spPr>
          <a:xfrm>
            <a:off x="5410901" y="2268319"/>
            <a:ext cx="62833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Stomach ulcers and Hindgut acidosis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76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ABACA-09D0-4828-B108-10598D97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99" y="694087"/>
            <a:ext cx="10972800" cy="1143000"/>
          </a:xfrm>
        </p:spPr>
        <p:txBody>
          <a:bodyPr/>
          <a:lstStyle/>
          <a:p>
            <a:r>
              <a:rPr lang="en-AU" dirty="0"/>
              <a:t>Costings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3B109C-BAB2-49AD-9768-60BB809B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35" y="1952538"/>
            <a:ext cx="5891869" cy="4525963"/>
          </a:xfrm>
        </p:spPr>
        <p:txBody>
          <a:bodyPr/>
          <a:lstStyle/>
          <a:p>
            <a:r>
              <a:rPr lang="en-AU" dirty="0" err="1"/>
              <a:t>GastroGuard</a:t>
            </a:r>
            <a:r>
              <a:rPr lang="en-AU" dirty="0"/>
              <a:t>  (Omeprazole)</a:t>
            </a:r>
          </a:p>
          <a:p>
            <a:pPr lvl="1"/>
            <a:r>
              <a:rPr lang="en-AU" sz="2400" dirty="0"/>
              <a:t>10 g/day for 14 days then</a:t>
            </a:r>
          </a:p>
          <a:p>
            <a:pPr lvl="1"/>
            <a:r>
              <a:rPr lang="en-AU" sz="2400" dirty="0"/>
              <a:t>5 g/day for 30 days plus</a:t>
            </a:r>
          </a:p>
          <a:p>
            <a:pPr lvl="1"/>
            <a:r>
              <a:rPr lang="en-AU" sz="2400" dirty="0"/>
              <a:t>$60 for 30 ml tube </a:t>
            </a:r>
          </a:p>
          <a:p>
            <a:pPr lvl="1"/>
            <a:r>
              <a:rPr lang="en-AU" sz="2400" b="1" dirty="0">
                <a:solidFill>
                  <a:srgbClr val="FF0000"/>
                </a:solidFill>
              </a:rPr>
              <a:t>$20 /day</a:t>
            </a:r>
          </a:p>
          <a:p>
            <a:r>
              <a:rPr lang="en-AU" dirty="0" err="1"/>
              <a:t>UlcaBuf</a:t>
            </a:r>
            <a:r>
              <a:rPr lang="en-AU" dirty="0"/>
              <a:t> </a:t>
            </a:r>
          </a:p>
          <a:p>
            <a:pPr lvl="1"/>
            <a:r>
              <a:rPr lang="en-AU" sz="2400" dirty="0"/>
              <a:t>80 g/day </a:t>
            </a:r>
          </a:p>
          <a:p>
            <a:pPr lvl="1"/>
            <a:r>
              <a:rPr lang="en-AU" sz="2400" dirty="0"/>
              <a:t>$300/10kg </a:t>
            </a:r>
          </a:p>
          <a:p>
            <a:pPr lvl="1"/>
            <a:r>
              <a:rPr lang="en-AU" sz="2400" b="1" dirty="0">
                <a:solidFill>
                  <a:srgbClr val="FF0000"/>
                </a:solidFill>
              </a:rPr>
              <a:t>$2.40/day</a:t>
            </a:r>
          </a:p>
          <a:p>
            <a:endParaRPr lang="en-AU" dirty="0"/>
          </a:p>
        </p:txBody>
      </p:sp>
      <p:pic>
        <p:nvPicPr>
          <p:cNvPr id="2052" name="Picture 4" descr="Image result for gastrozol">
            <a:extLst>
              <a:ext uri="{FF2B5EF4-FFF2-40B4-BE49-F238E27FC236}">
                <a16:creationId xmlns:a16="http://schemas.microsoft.com/office/drawing/2014/main" xmlns="" id="{ED8EFB6B-ADD6-4ACB-8D83-7790C10E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695" y="2445309"/>
            <a:ext cx="34956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tanceequitec.com.au/uploads/products/ulcabuf-2kg-round-pail-4l.jpg">
            <a:extLst>
              <a:ext uri="{FF2B5EF4-FFF2-40B4-BE49-F238E27FC236}">
                <a16:creationId xmlns:a16="http://schemas.microsoft.com/office/drawing/2014/main" xmlns="" id="{73F70626-3C87-4E78-9D6E-7D3162EE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68" y="4241799"/>
            <a:ext cx="2103593" cy="21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1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61988-B9AA-4381-B762-0C3444C7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0" y="457201"/>
            <a:ext cx="3860800" cy="1143000"/>
          </a:xfrm>
        </p:spPr>
        <p:txBody>
          <a:bodyPr/>
          <a:lstStyle/>
          <a:p>
            <a:r>
              <a:rPr lang="en-AU" dirty="0" err="1"/>
              <a:t>UlcaBuf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00251-5112-4DEB-B0B5-DEF0BA108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Use </a:t>
            </a:r>
            <a:r>
              <a:rPr lang="en-AU" sz="2400" dirty="0" err="1"/>
              <a:t>UlcaBuf</a:t>
            </a:r>
            <a:r>
              <a:rPr lang="en-AU" sz="2400" dirty="0"/>
              <a:t> as prophylactic (feed twice per day)</a:t>
            </a:r>
          </a:p>
          <a:p>
            <a:pPr marL="457200" lvl="1" indent="0">
              <a:buNone/>
            </a:pPr>
            <a:r>
              <a:rPr lang="en-AU" sz="2400" dirty="0"/>
              <a:t> (to support normal intestinal pH)</a:t>
            </a:r>
          </a:p>
          <a:p>
            <a:pPr lvl="1"/>
            <a:endParaRPr lang="en-AU" sz="2400" dirty="0"/>
          </a:p>
          <a:p>
            <a:r>
              <a:rPr lang="en-AU" sz="2400" dirty="0"/>
              <a:t>Aimed at both</a:t>
            </a:r>
          </a:p>
          <a:p>
            <a:pPr lvl="1"/>
            <a:r>
              <a:rPr lang="en-AU" sz="2400" dirty="0"/>
              <a:t>Stomach ulcers</a:t>
            </a:r>
          </a:p>
          <a:p>
            <a:pPr lvl="1"/>
            <a:r>
              <a:rPr lang="en-AU" sz="2400" dirty="0"/>
              <a:t>Hind gut acidosis</a:t>
            </a:r>
          </a:p>
          <a:p>
            <a:endParaRPr lang="en-AU" sz="2400" dirty="0"/>
          </a:p>
          <a:p>
            <a:r>
              <a:rPr lang="en-AU" sz="2400" dirty="0"/>
              <a:t>Use Omeprazole in high stress events </a:t>
            </a:r>
          </a:p>
          <a:p>
            <a:r>
              <a:rPr lang="en-AU" sz="2400" dirty="0"/>
              <a:t>(single dose not with feed)</a:t>
            </a:r>
          </a:p>
          <a:p>
            <a:pPr marL="457200" lvl="1" indent="0">
              <a:buNone/>
            </a:pPr>
            <a:r>
              <a:rPr lang="en-AU" dirty="0"/>
              <a:t>	</a:t>
            </a:r>
          </a:p>
        </p:txBody>
      </p:sp>
      <p:pic>
        <p:nvPicPr>
          <p:cNvPr id="5" name="Picture 2" descr="https://stanceequitec.com.au/uploads/products/ulcabuf-2kg-round-pail-4l.jpg">
            <a:extLst>
              <a:ext uri="{FF2B5EF4-FFF2-40B4-BE49-F238E27FC236}">
                <a16:creationId xmlns:a16="http://schemas.microsoft.com/office/drawing/2014/main" xmlns="" id="{76D95AE8-8974-4B3D-BE56-0656E820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17" y="2089150"/>
            <a:ext cx="3322793" cy="33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24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nceequitec.com.au/uploads/testimonials/sharyn-ulcabuf.jpg">
            <a:extLst>
              <a:ext uri="{FF2B5EF4-FFF2-40B4-BE49-F238E27FC236}">
                <a16:creationId xmlns:a16="http://schemas.microsoft.com/office/drawing/2014/main" xmlns="" id="{62E0C609-E1FC-460A-A19B-9371F68D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47" y="2072081"/>
            <a:ext cx="4513277" cy="45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783701-22A7-48C6-943A-825402EF8B0E}"/>
              </a:ext>
            </a:extLst>
          </p:cNvPr>
          <p:cNvSpPr txBox="1"/>
          <p:nvPr/>
        </p:nvSpPr>
        <p:spPr>
          <a:xfrm>
            <a:off x="5897461" y="3254928"/>
            <a:ext cx="49411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After 2 weeks</a:t>
            </a:r>
          </a:p>
          <a:p>
            <a:endParaRPr lang="en-US" sz="3200" dirty="0"/>
          </a:p>
          <a:p>
            <a:r>
              <a:rPr lang="en-US" sz="3200" dirty="0"/>
              <a:t>My dragon is now a pussy cat</a:t>
            </a:r>
            <a:endParaRPr lang="en-A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439998-D206-477F-B9B6-33F31D0B97CC}"/>
              </a:ext>
            </a:extLst>
          </p:cNvPr>
          <p:cNvSpPr txBox="1"/>
          <p:nvPr/>
        </p:nvSpPr>
        <p:spPr>
          <a:xfrm>
            <a:off x="4445467" y="841379"/>
            <a:ext cx="4404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/>
              <a:t>UlcaBuf</a:t>
            </a:r>
            <a:r>
              <a:rPr lang="en-AU" sz="6600" dirty="0"/>
              <a:t>®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20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nceequitec.com.au/uploads/products/osmoplex-5kg-round-pail-4l.jpg">
            <a:extLst>
              <a:ext uri="{FF2B5EF4-FFF2-40B4-BE49-F238E27FC236}">
                <a16:creationId xmlns:a16="http://schemas.microsoft.com/office/drawing/2014/main" xmlns="" id="{B73AB81B-E286-4BAF-B7F3-15680596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0" y="3208162"/>
            <a:ext cx="3248378" cy="32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DB6761-0745-450F-AAA5-A848F1A954F4}"/>
              </a:ext>
            </a:extLst>
          </p:cNvPr>
          <p:cNvSpPr txBox="1"/>
          <p:nvPr/>
        </p:nvSpPr>
        <p:spPr>
          <a:xfrm>
            <a:off x="4015480" y="1129703"/>
            <a:ext cx="403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err="1"/>
              <a:t>OsmoPlex</a:t>
            </a:r>
            <a:endParaRPr lang="en-AU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C9AD1C-97DA-4354-BF97-EBBD0D02B81E}"/>
              </a:ext>
            </a:extLst>
          </p:cNvPr>
          <p:cNvSpPr txBox="1"/>
          <p:nvPr/>
        </p:nvSpPr>
        <p:spPr>
          <a:xfrm>
            <a:off x="4015480" y="2444115"/>
            <a:ext cx="63725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Salt and Electrolyte Replacer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20AD33-0508-4465-9AC8-05406669C90D}"/>
              </a:ext>
            </a:extLst>
          </p:cNvPr>
          <p:cNvSpPr txBox="1"/>
          <p:nvPr/>
        </p:nvSpPr>
        <p:spPr>
          <a:xfrm>
            <a:off x="4459111" y="3821289"/>
            <a:ext cx="53565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Provides electrolytes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Supports hydration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Supports muscle function and fluid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Promotes sweating/ </a:t>
            </a:r>
            <a:r>
              <a:rPr lang="en-AU" sz="2800" dirty="0" err="1"/>
              <a:t>anhydrosis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17606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nceequitec.com.au/uploads/products/turmericle-aust-2kg-square-pail-5l.jpg">
            <a:extLst>
              <a:ext uri="{FF2B5EF4-FFF2-40B4-BE49-F238E27FC236}">
                <a16:creationId xmlns:a16="http://schemas.microsoft.com/office/drawing/2014/main" xmlns="" id="{9A0AB072-3DC2-4269-83EF-C7343F18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00" y="191030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2EC305-1BD5-43E9-B63B-ADB0B1007A92}"/>
              </a:ext>
            </a:extLst>
          </p:cNvPr>
          <p:cNvSpPr txBox="1"/>
          <p:nvPr/>
        </p:nvSpPr>
        <p:spPr>
          <a:xfrm>
            <a:off x="4570342" y="3429000"/>
            <a:ext cx="63293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 Supports normal inflammation response</a:t>
            </a:r>
            <a:br>
              <a:rPr lang="en-US" sz="2800" dirty="0"/>
            </a:br>
            <a:r>
              <a:rPr lang="en-US" sz="2800" dirty="0"/>
              <a:t>• Supports healthy joint function</a:t>
            </a:r>
            <a:br>
              <a:rPr lang="en-US" sz="2800" dirty="0"/>
            </a:br>
            <a:r>
              <a:rPr lang="en-US" sz="2800" dirty="0"/>
              <a:t>• May assist skin health (</a:t>
            </a:r>
            <a:r>
              <a:rPr lang="en-US" sz="2800" dirty="0" err="1"/>
              <a:t>sarcoids</a:t>
            </a:r>
            <a:r>
              <a:rPr lang="en-US" sz="2800" dirty="0"/>
              <a:t>)</a:t>
            </a:r>
            <a:r>
              <a:rPr lang="en-US" sz="2400" dirty="0"/>
              <a:t/>
            </a:r>
            <a:br>
              <a:rPr lang="en-US" sz="2400" dirty="0"/>
            </a:b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3030F4-8071-4B07-9EB3-E72F4CC6AEE2}"/>
              </a:ext>
            </a:extLst>
          </p:cNvPr>
          <p:cNvSpPr txBox="1"/>
          <p:nvPr/>
        </p:nvSpPr>
        <p:spPr>
          <a:xfrm>
            <a:off x="3563282" y="857750"/>
            <a:ext cx="5687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/>
              <a:t>Turmericle</a:t>
            </a:r>
            <a:r>
              <a:rPr lang="en-AU" sz="6600" dirty="0"/>
              <a:t>®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A1245A-D209-4B79-A5ED-43820F100352}"/>
              </a:ext>
            </a:extLst>
          </p:cNvPr>
          <p:cNvSpPr txBox="1"/>
          <p:nvPr/>
        </p:nvSpPr>
        <p:spPr>
          <a:xfrm>
            <a:off x="4840448" y="2242745"/>
            <a:ext cx="59310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Turmeric and Coconut Oil Powder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193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may contain: one or more people and horse">
            <a:extLst>
              <a:ext uri="{FF2B5EF4-FFF2-40B4-BE49-F238E27FC236}">
                <a16:creationId xmlns:a16="http://schemas.microsoft.com/office/drawing/2014/main" xmlns="" id="{EB5270DF-4585-4050-A8EF-C45A8878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1" y="2882178"/>
            <a:ext cx="4247241" cy="31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may contain: horse, sky, outdoor and nature">
            <a:extLst>
              <a:ext uri="{FF2B5EF4-FFF2-40B4-BE49-F238E27FC236}">
                <a16:creationId xmlns:a16="http://schemas.microsoft.com/office/drawing/2014/main" xmlns="" id="{98B9954B-BC22-40A4-84F8-C1F002B2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9432"/>
            <a:ext cx="4247241" cy="31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B8BEB8-0950-4EF4-922B-DFA5FE1D44E2}"/>
              </a:ext>
            </a:extLst>
          </p:cNvPr>
          <p:cNvSpPr txBox="1"/>
          <p:nvPr/>
        </p:nvSpPr>
        <p:spPr>
          <a:xfrm>
            <a:off x="2188052" y="1241318"/>
            <a:ext cx="8673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/>
              <a:t>Meg   Sarcoid </a:t>
            </a:r>
          </a:p>
          <a:p>
            <a:pPr algn="ctr"/>
            <a:r>
              <a:rPr lang="en-AU" sz="4000" dirty="0"/>
              <a:t>fed </a:t>
            </a:r>
            <a:r>
              <a:rPr lang="en-AU" sz="4000" dirty="0" err="1"/>
              <a:t>Turmericle</a:t>
            </a:r>
            <a:r>
              <a:rPr lang="en-AU" sz="4000" dirty="0"/>
              <a:t> for 6 weeks</a:t>
            </a:r>
          </a:p>
        </p:txBody>
      </p:sp>
    </p:spTree>
    <p:extLst>
      <p:ext uri="{BB962C8B-B14F-4D97-AF65-F5344CB8AC3E}">
        <p14:creationId xmlns:p14="http://schemas.microsoft.com/office/powerpoint/2010/main" val="357522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err="1"/>
              <a:t>Jum</a:t>
            </a:r>
            <a:r>
              <a:rPr lang="en-AU" b="1" dirty="0"/>
              <a:t> </a:t>
            </a:r>
            <a:r>
              <a:rPr lang="en-AU" b="1" dirty="0" err="1"/>
              <a:t>Jum</a:t>
            </a:r>
            <a:r>
              <a:rPr lang="en-AU" b="1" dirty="0"/>
              <a:t> Spirit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8" y="1495706"/>
            <a:ext cx="3304004" cy="52009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063439-BEF5-4CC0-887F-454A2600F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06" y="1495706"/>
            <a:ext cx="7891389" cy="52609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9C7A3DD-7A84-4CCF-9A17-310F48D9CEE3}"/>
              </a:ext>
            </a:extLst>
          </p:cNvPr>
          <p:cNvSpPr txBox="1">
            <a:spLocks/>
          </p:cNvSpPr>
          <p:nvPr/>
        </p:nvSpPr>
        <p:spPr bwMode="auto">
          <a:xfrm>
            <a:off x="2154891" y="536229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AU" sz="4000" b="1" dirty="0">
                <a:solidFill>
                  <a:schemeClr val="bg1"/>
                </a:solidFill>
              </a:rPr>
              <a:t>January 2014 – our first season</a:t>
            </a:r>
            <a:r>
              <a:rPr lang="en-AU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0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nceequitec.com.au/uploads/products/placid-rein-3kg-round-pail-4l.jpg">
            <a:extLst>
              <a:ext uri="{FF2B5EF4-FFF2-40B4-BE49-F238E27FC236}">
                <a16:creationId xmlns:a16="http://schemas.microsoft.com/office/drawing/2014/main" xmlns="" id="{0C5CE92B-1082-4CC8-95BB-BF55FFC7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6" y="2570610"/>
            <a:ext cx="4031784" cy="40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9FFFB3-BE2C-4346-B166-2D921BFC8583}"/>
              </a:ext>
            </a:extLst>
          </p:cNvPr>
          <p:cNvSpPr txBox="1"/>
          <p:nvPr/>
        </p:nvSpPr>
        <p:spPr>
          <a:xfrm>
            <a:off x="5030501" y="3696888"/>
            <a:ext cx="54085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Behaviour</a:t>
            </a:r>
            <a:r>
              <a:rPr lang="en-US" sz="2800" dirty="0"/>
              <a:t> problem management</a:t>
            </a:r>
            <a:br>
              <a:rPr lang="en-US" sz="2800" dirty="0"/>
            </a:br>
            <a:r>
              <a:rPr lang="en-US" sz="2800" dirty="0"/>
              <a:t>• Maintain calmness</a:t>
            </a:r>
            <a:br>
              <a:rPr lang="en-US" sz="2800" dirty="0"/>
            </a:br>
            <a:r>
              <a:rPr lang="en-US" sz="2800" dirty="0"/>
              <a:t>• Manage normal stress</a:t>
            </a:r>
            <a:br>
              <a:rPr lang="en-US" sz="2800" dirty="0"/>
            </a:br>
            <a:r>
              <a:rPr lang="en-US" sz="2800" dirty="0"/>
              <a:t>• Improve focus and attitude</a:t>
            </a: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F3239F-5E6C-4B0A-9EAC-E947C403A9FD}"/>
              </a:ext>
            </a:extLst>
          </p:cNvPr>
          <p:cNvSpPr txBox="1"/>
          <p:nvPr/>
        </p:nvSpPr>
        <p:spPr>
          <a:xfrm>
            <a:off x="3861312" y="917727"/>
            <a:ext cx="5410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Placid Rein®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B2ABED-5D48-45D2-8D86-62118B92A2AB}"/>
              </a:ext>
            </a:extLst>
          </p:cNvPr>
          <p:cNvSpPr txBox="1"/>
          <p:nvPr/>
        </p:nvSpPr>
        <p:spPr>
          <a:xfrm>
            <a:off x="5030501" y="2237782"/>
            <a:ext cx="59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Nervous and Anxious Horses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296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anceequitec.com.au/uploads/products/toxin-binder-2kg-round-pail-4l-min.jpg">
            <a:extLst>
              <a:ext uri="{FF2B5EF4-FFF2-40B4-BE49-F238E27FC236}">
                <a16:creationId xmlns:a16="http://schemas.microsoft.com/office/drawing/2014/main" xmlns="" id="{E0035B59-74E9-46BD-9FC7-0EC7E55A9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" y="2481797"/>
            <a:ext cx="3914338" cy="39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571AF6-8BCB-4F49-9BBF-925ADFA11BEB}"/>
              </a:ext>
            </a:extLst>
          </p:cNvPr>
          <p:cNvSpPr txBox="1"/>
          <p:nvPr/>
        </p:nvSpPr>
        <p:spPr>
          <a:xfrm>
            <a:off x="4893316" y="3197975"/>
            <a:ext cx="63311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• Present in pasture, hay, weeds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Binds mycotoxins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Contains prebiotic to support gut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See results in 7 days</a:t>
            </a: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18B8D8-72E3-4522-AE36-9F5E1202445B}"/>
              </a:ext>
            </a:extLst>
          </p:cNvPr>
          <p:cNvSpPr txBox="1"/>
          <p:nvPr/>
        </p:nvSpPr>
        <p:spPr>
          <a:xfrm>
            <a:off x="3539700" y="839370"/>
            <a:ext cx="5662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Toxin Binder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76C815-86FD-48C1-BD38-3D0899B5B5C1}"/>
              </a:ext>
            </a:extLst>
          </p:cNvPr>
          <p:cNvSpPr txBox="1"/>
          <p:nvPr/>
        </p:nvSpPr>
        <p:spPr>
          <a:xfrm>
            <a:off x="5485794" y="2104292"/>
            <a:ext cx="56625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Mycotoxins/ Aflatoxins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6992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D2DE6991-755C-4564-A9CC-D61FFACE87A5" descr="D2DE6991-755C-4564-A9CC-D61FFACE87A5">
            <a:extLst>
              <a:ext uri="{FF2B5EF4-FFF2-40B4-BE49-F238E27FC236}">
                <a16:creationId xmlns:a16="http://schemas.microsoft.com/office/drawing/2014/main" xmlns="" id="{7776F977-60F7-4C50-B9E4-9AA90374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38163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6BF3DD-7D09-4A0B-AAC2-A9203808BC0E}"/>
              </a:ext>
            </a:extLst>
          </p:cNvPr>
          <p:cNvSpPr txBox="1"/>
          <p:nvPr/>
        </p:nvSpPr>
        <p:spPr>
          <a:xfrm>
            <a:off x="7491469" y="2379643"/>
            <a:ext cx="37016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Toxin Binder after 7 days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4204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019403-690E-4591-8108-27E7426A3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51" t="20458" r="18601" b="42110"/>
          <a:stretch/>
        </p:blipFill>
        <p:spPr>
          <a:xfrm>
            <a:off x="738230" y="1744909"/>
            <a:ext cx="3951215" cy="3116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D2E1E4-A954-4EBA-93B7-B7D594FBE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57" t="23395" r="18463" b="45535"/>
          <a:stretch/>
        </p:blipFill>
        <p:spPr>
          <a:xfrm>
            <a:off x="4689445" y="1774184"/>
            <a:ext cx="4380109" cy="2882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C2422D-8571-42BB-BD4D-1B0F3CFF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57" t="23639" r="18670" b="45291"/>
          <a:stretch/>
        </p:blipFill>
        <p:spPr>
          <a:xfrm>
            <a:off x="4689445" y="3776970"/>
            <a:ext cx="4380109" cy="2927758"/>
          </a:xfrm>
          <a:prstGeom prst="rect">
            <a:avLst/>
          </a:prstGeom>
        </p:spPr>
      </p:pic>
      <p:pic>
        <p:nvPicPr>
          <p:cNvPr id="5" name="Picture 2" descr="https://stanceequitec.com.au/uploads/products/toxin-binder-2kg-round-pail-4l-min.jpg">
            <a:extLst>
              <a:ext uri="{FF2B5EF4-FFF2-40B4-BE49-F238E27FC236}">
                <a16:creationId xmlns:a16="http://schemas.microsoft.com/office/drawing/2014/main" xmlns="" id="{35881FE7-EEEE-4842-BCE3-BCC746CE1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54" y="2808213"/>
            <a:ext cx="2967135" cy="2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A415A3-C81C-4B3E-9964-77DEAA9CD1C3}"/>
              </a:ext>
            </a:extLst>
          </p:cNvPr>
          <p:cNvSpPr txBox="1"/>
          <p:nvPr/>
        </p:nvSpPr>
        <p:spPr>
          <a:xfrm>
            <a:off x="3406985" y="493838"/>
            <a:ext cx="5662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Toxin Binder</a:t>
            </a:r>
          </a:p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0F9C38-16BA-4D65-8040-ACBAF2F95637}"/>
              </a:ext>
            </a:extLst>
          </p:cNvPr>
          <p:cNvSpPr txBox="1"/>
          <p:nvPr/>
        </p:nvSpPr>
        <p:spPr>
          <a:xfrm>
            <a:off x="738230" y="5281151"/>
            <a:ext cx="371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Improved skin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Improved temperament</a:t>
            </a:r>
          </a:p>
        </p:txBody>
      </p:sp>
    </p:spTree>
    <p:extLst>
      <p:ext uri="{BB962C8B-B14F-4D97-AF65-F5344CB8AC3E}">
        <p14:creationId xmlns:p14="http://schemas.microsoft.com/office/powerpoint/2010/main" val="144884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tanceequitec.com.au/uploads/products/clean-culture-jerry-can-2-point-5l.jpg">
            <a:extLst>
              <a:ext uri="{FF2B5EF4-FFF2-40B4-BE49-F238E27FC236}">
                <a16:creationId xmlns:a16="http://schemas.microsoft.com/office/drawing/2014/main" xmlns="" id="{BAACB6BE-1BAB-4D62-9C5F-5BD180C5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726" y="207608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5D9A23-F5E6-4C47-998F-7250A392B1AE}"/>
              </a:ext>
            </a:extLst>
          </p:cNvPr>
          <p:cNvSpPr txBox="1"/>
          <p:nvPr/>
        </p:nvSpPr>
        <p:spPr>
          <a:xfrm>
            <a:off x="3060060" y="799725"/>
            <a:ext cx="5914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Clean Culture®</a:t>
            </a: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ADDC43-EA42-44AC-B6AA-1C6232D72D91}"/>
              </a:ext>
            </a:extLst>
          </p:cNvPr>
          <p:cNvSpPr txBox="1"/>
          <p:nvPr/>
        </p:nvSpPr>
        <p:spPr>
          <a:xfrm>
            <a:off x="4829554" y="3636292"/>
            <a:ext cx="52051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sz="2800" dirty="0"/>
              <a:t>Gut health</a:t>
            </a:r>
            <a:br>
              <a:rPr lang="en-US" sz="2800" dirty="0"/>
            </a:br>
            <a:r>
              <a:rPr lang="en-US" sz="2800" dirty="0"/>
              <a:t>• Improve nutrient digestion</a:t>
            </a:r>
            <a:br>
              <a:rPr lang="en-US" sz="2800" dirty="0"/>
            </a:br>
            <a:r>
              <a:rPr lang="en-US" sz="2800" dirty="0"/>
              <a:t>• Beneficial intestinal microbes</a:t>
            </a:r>
            <a:br>
              <a:rPr lang="en-US" sz="2800" dirty="0"/>
            </a:br>
            <a:r>
              <a:rPr lang="en-US" sz="2800" dirty="0"/>
              <a:t>• Contains prebiotics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F12A3B-DFCA-4D15-B040-C46CB1310AFE}"/>
              </a:ext>
            </a:extLst>
          </p:cNvPr>
          <p:cNvSpPr txBox="1"/>
          <p:nvPr/>
        </p:nvSpPr>
        <p:spPr>
          <a:xfrm>
            <a:off x="4262598" y="2426020"/>
            <a:ext cx="582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Digestive aid and Inner Health</a:t>
            </a:r>
          </a:p>
        </p:txBody>
      </p:sp>
    </p:spTree>
    <p:extLst>
      <p:ext uri="{BB962C8B-B14F-4D97-AF65-F5344CB8AC3E}">
        <p14:creationId xmlns:p14="http://schemas.microsoft.com/office/powerpoint/2010/main" val="2409637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9AE398-1E83-411F-9AE8-455712CC2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26" t="21682" r="18670" b="44557"/>
          <a:stretch/>
        </p:blipFill>
        <p:spPr>
          <a:xfrm>
            <a:off x="1263091" y="2612704"/>
            <a:ext cx="4131030" cy="3016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3E2132-7F72-4ECF-B125-694BC159E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25" t="20214" r="18807" b="41131"/>
          <a:stretch/>
        </p:blipFill>
        <p:spPr>
          <a:xfrm>
            <a:off x="6272397" y="2617365"/>
            <a:ext cx="3509167" cy="3011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6C1E19-9744-4D14-8298-FEA5C8386453}"/>
              </a:ext>
            </a:extLst>
          </p:cNvPr>
          <p:cNvSpPr txBox="1"/>
          <p:nvPr/>
        </p:nvSpPr>
        <p:spPr>
          <a:xfrm>
            <a:off x="3236229" y="1043006"/>
            <a:ext cx="5914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/>
              <a:t>Clean Culture®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5C2A88-A503-47B7-B8F3-89E6F4DE0070}"/>
              </a:ext>
            </a:extLst>
          </p:cNvPr>
          <p:cNvSpPr txBox="1"/>
          <p:nvPr/>
        </p:nvSpPr>
        <p:spPr>
          <a:xfrm>
            <a:off x="4530055" y="5865473"/>
            <a:ext cx="2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Fortune  OTT </a:t>
            </a:r>
          </a:p>
        </p:txBody>
      </p:sp>
    </p:spTree>
    <p:extLst>
      <p:ext uri="{BB962C8B-B14F-4D97-AF65-F5344CB8AC3E}">
        <p14:creationId xmlns:p14="http://schemas.microsoft.com/office/powerpoint/2010/main" val="167804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nceequitec.com.au/uploads/products/respirite-25l-jerry-can-2-point-5l.jpg">
            <a:extLst>
              <a:ext uri="{FF2B5EF4-FFF2-40B4-BE49-F238E27FC236}">
                <a16:creationId xmlns:a16="http://schemas.microsoft.com/office/drawing/2014/main" xmlns="" id="{3A5E9975-8EDD-4A27-AF86-050D7E5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1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19B072-0A1A-463E-8B35-81D28A8B2807}"/>
              </a:ext>
            </a:extLst>
          </p:cNvPr>
          <p:cNvSpPr txBox="1"/>
          <p:nvPr/>
        </p:nvSpPr>
        <p:spPr>
          <a:xfrm>
            <a:off x="4509490" y="3617436"/>
            <a:ext cx="5593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• Oral decongestant</a:t>
            </a:r>
            <a:br>
              <a:rPr lang="en-US" sz="3200" dirty="0"/>
            </a:br>
            <a:r>
              <a:rPr lang="en-US" sz="3200" dirty="0"/>
              <a:t>• Helps support normal respiratory function </a:t>
            </a:r>
            <a:br>
              <a:rPr lang="en-US" sz="3200" dirty="0"/>
            </a:br>
            <a:r>
              <a:rPr lang="en-US" sz="3200" dirty="0"/>
              <a:t>• Enhances the immune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29930-63D9-4854-ADFA-77D2D24241A0}"/>
              </a:ext>
            </a:extLst>
          </p:cNvPr>
          <p:cNvSpPr txBox="1"/>
          <p:nvPr/>
        </p:nvSpPr>
        <p:spPr>
          <a:xfrm>
            <a:off x="3408202" y="950088"/>
            <a:ext cx="4555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 err="1"/>
              <a:t>Respirite</a:t>
            </a:r>
            <a:r>
              <a:rPr lang="en-AU" sz="6600" dirty="0"/>
              <a:t>®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3D83D2-2535-4C9E-A496-642CFA11C66B}"/>
              </a:ext>
            </a:extLst>
          </p:cNvPr>
          <p:cNvSpPr txBox="1"/>
          <p:nvPr/>
        </p:nvSpPr>
        <p:spPr>
          <a:xfrm>
            <a:off x="3860800" y="2546350"/>
            <a:ext cx="651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Respiratory and Immune Systems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9086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nceequitec.com.au/uploads/products/proflex-2kg-round-pail-4l.jpg">
            <a:extLst>
              <a:ext uri="{FF2B5EF4-FFF2-40B4-BE49-F238E27FC236}">
                <a16:creationId xmlns:a16="http://schemas.microsoft.com/office/drawing/2014/main" xmlns="" id="{C3DA1325-95B7-4E2D-A104-88D84432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80" y="2441196"/>
            <a:ext cx="4115674" cy="41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E70D68-66E3-4B97-B65A-D9C66067132E}"/>
              </a:ext>
            </a:extLst>
          </p:cNvPr>
          <p:cNvSpPr txBox="1"/>
          <p:nvPr/>
        </p:nvSpPr>
        <p:spPr>
          <a:xfrm>
            <a:off x="4026715" y="1148534"/>
            <a:ext cx="30535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err="1"/>
              <a:t>ProFlex</a:t>
            </a:r>
            <a:r>
              <a:rPr lang="en-AU" sz="6000" dirty="0"/>
              <a:t>®</a:t>
            </a: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C9EEEA-0E8D-4095-A4DA-2650E48AA590}"/>
              </a:ext>
            </a:extLst>
          </p:cNvPr>
          <p:cNvSpPr txBox="1"/>
          <p:nvPr/>
        </p:nvSpPr>
        <p:spPr>
          <a:xfrm>
            <a:off x="5905850" y="2223083"/>
            <a:ext cx="50921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Joint, ligament and tendon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AA9DF3-4777-4153-92A4-2AE6B8FE7E1E}"/>
              </a:ext>
            </a:extLst>
          </p:cNvPr>
          <p:cNvSpPr txBox="1"/>
          <p:nvPr/>
        </p:nvSpPr>
        <p:spPr>
          <a:xfrm>
            <a:off x="5217953" y="3154261"/>
            <a:ext cx="50921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 Supports cartilage, ligament, tendon function</a:t>
            </a:r>
            <a:br>
              <a:rPr lang="en-US" sz="2800" dirty="0"/>
            </a:br>
            <a:r>
              <a:rPr lang="en-US" sz="2800" dirty="0"/>
              <a:t>• Supports hoof growth</a:t>
            </a:r>
            <a:br>
              <a:rPr lang="en-US" sz="2800" dirty="0"/>
            </a:br>
            <a:r>
              <a:rPr lang="en-US" sz="2800" dirty="0"/>
              <a:t>• Supports joint mobility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4096224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A01814-082F-48B8-8EEA-0E8DF68666A5}"/>
              </a:ext>
            </a:extLst>
          </p:cNvPr>
          <p:cNvSpPr txBox="1"/>
          <p:nvPr/>
        </p:nvSpPr>
        <p:spPr>
          <a:xfrm>
            <a:off x="2478264" y="2186595"/>
            <a:ext cx="6472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54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10% Discount coupon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F78B53-7834-4BF7-A0F4-8FCC6A1E60DD}"/>
              </a:ext>
            </a:extLst>
          </p:cNvPr>
          <p:cNvSpPr txBox="1"/>
          <p:nvPr/>
        </p:nvSpPr>
        <p:spPr>
          <a:xfrm>
            <a:off x="4631947" y="3840354"/>
            <a:ext cx="196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VDALE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91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2B552279-D184-4D93-98A2-0544AFAD6FEF" descr="2B552279-D184-4D93-98A2-0544AFAD6FEF">
            <a:extLst>
              <a:ext uri="{FF2B5EF4-FFF2-40B4-BE49-F238E27FC236}">
                <a16:creationId xmlns:a16="http://schemas.microsoft.com/office/drawing/2014/main" xmlns="" id="{34F11B20-3549-48A9-9B6E-006183BF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416270"/>
            <a:ext cx="8566674" cy="518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8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92" y="2452367"/>
            <a:ext cx="4352925" cy="3264693"/>
          </a:xfr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253E2FBB-E463-400B-BAD5-FF88DEF29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919537" y="2452366"/>
            <a:ext cx="4352925" cy="326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E43E5A6F-C0FF-44E0-88FB-DC35F8D6E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415557" y="2410273"/>
            <a:ext cx="4352925" cy="326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16EE13-AF08-4CA7-A172-024EC9213BF2}"/>
              </a:ext>
            </a:extLst>
          </p:cNvPr>
          <p:cNvSpPr txBox="1"/>
          <p:nvPr/>
        </p:nvSpPr>
        <p:spPr>
          <a:xfrm>
            <a:off x="1497356" y="1297937"/>
            <a:ext cx="2577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First saddle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0A3DD2-BA41-4069-8A90-64C773BAE08C}"/>
              </a:ext>
            </a:extLst>
          </p:cNvPr>
          <p:cNvSpPr txBox="1"/>
          <p:nvPr/>
        </p:nvSpPr>
        <p:spPr>
          <a:xfrm>
            <a:off x="4635340" y="1302404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Third saddle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702D31-931F-4858-9356-D7ADF992FE57}"/>
              </a:ext>
            </a:extLst>
          </p:cNvPr>
          <p:cNvSpPr txBox="1"/>
          <p:nvPr/>
        </p:nvSpPr>
        <p:spPr>
          <a:xfrm>
            <a:off x="8235109" y="1327533"/>
            <a:ext cx="242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Fourth saddle</a:t>
            </a:r>
          </a:p>
        </p:txBody>
      </p:sp>
    </p:spTree>
    <p:extLst>
      <p:ext uri="{BB962C8B-B14F-4D97-AF65-F5344CB8AC3E}">
        <p14:creationId xmlns:p14="http://schemas.microsoft.com/office/powerpoint/2010/main" val="3577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610" y="2951736"/>
            <a:ext cx="5187108" cy="1143000"/>
          </a:xfrm>
        </p:spPr>
        <p:txBody>
          <a:bodyPr/>
          <a:lstStyle/>
          <a:p>
            <a:pPr algn="ctr"/>
            <a:r>
              <a:rPr lang="en-AU" b="1" dirty="0"/>
              <a:t>Homewood 160km</a:t>
            </a:r>
            <a:br>
              <a:rPr lang="en-AU" b="1" dirty="0"/>
            </a:b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Equal first</a:t>
            </a:r>
            <a:br>
              <a:rPr lang="en-AU" b="1" dirty="0"/>
            </a:br>
            <a:r>
              <a:rPr lang="en-AU" b="1" dirty="0"/>
              <a:t>Best Conditioned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80" y="1721632"/>
            <a:ext cx="4905014" cy="4905014"/>
          </a:xfrm>
        </p:spPr>
      </p:pic>
    </p:spTree>
    <p:extLst>
      <p:ext uri="{BB962C8B-B14F-4D97-AF65-F5344CB8AC3E}">
        <p14:creationId xmlns:p14="http://schemas.microsoft.com/office/powerpoint/2010/main" val="386516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01" y="764888"/>
            <a:ext cx="10972800" cy="1143000"/>
          </a:xfrm>
        </p:spPr>
        <p:txBody>
          <a:bodyPr/>
          <a:lstStyle/>
          <a:p>
            <a:pPr algn="ctr"/>
            <a:r>
              <a:rPr lang="en-AU" b="1" dirty="0"/>
              <a:t>Tom </a:t>
            </a:r>
            <a:r>
              <a:rPr lang="en-AU" b="1" dirty="0" err="1"/>
              <a:t>Quilty</a:t>
            </a:r>
            <a:r>
              <a:rPr lang="en-AU" b="1" dirty="0"/>
              <a:t> Buckle 2015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9" y="1964170"/>
            <a:ext cx="3654955" cy="4871962"/>
          </a:xfrm>
          <a:prstGeom prst="rect">
            <a:avLst/>
          </a:prstGeom>
        </p:spPr>
      </p:pic>
      <p:pic>
        <p:nvPicPr>
          <p:cNvPr id="5" name="Picture 4" descr="C:\Users\Virginia\AppData\Local\Microsoft\Windows\INetCache\Content.Word\IMG_79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2237646"/>
            <a:ext cx="5784273" cy="4598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22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74" y="545624"/>
            <a:ext cx="10972800" cy="1143000"/>
          </a:xfrm>
        </p:spPr>
        <p:txBody>
          <a:bodyPr/>
          <a:lstStyle/>
          <a:p>
            <a:pPr algn="ctr"/>
            <a:r>
              <a:rPr lang="en-AU" b="1" dirty="0"/>
              <a:t>There is nowhere that we would rather be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4" y="1491525"/>
            <a:ext cx="4169557" cy="5211947"/>
          </a:xfr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7BF168BA-FFEF-4BB3-83E6-CD255F1AF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5931"/>
          <a:stretch/>
        </p:blipFill>
        <p:spPr bwMode="auto">
          <a:xfrm>
            <a:off x="5302785" y="1506375"/>
            <a:ext cx="6196989" cy="537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51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0" y="623888"/>
            <a:ext cx="10972800" cy="1143000"/>
          </a:xfrm>
        </p:spPr>
        <p:txBody>
          <a:bodyPr/>
          <a:lstStyle/>
          <a:p>
            <a:pPr algn="ctr"/>
            <a:r>
              <a:rPr lang="en-AU" b="1" dirty="0" err="1"/>
              <a:t>Jum</a:t>
            </a:r>
            <a:r>
              <a:rPr lang="en-AU" b="1" dirty="0"/>
              <a:t> </a:t>
            </a:r>
            <a:r>
              <a:rPr lang="en-AU" b="1" dirty="0" err="1"/>
              <a:t>Jum</a:t>
            </a:r>
            <a:r>
              <a:rPr lang="en-AU" b="1" dirty="0"/>
              <a:t> Spirit – a truly wonderful friend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24" y="1690688"/>
            <a:ext cx="7558352" cy="5032375"/>
          </a:xfrm>
        </p:spPr>
      </p:pic>
    </p:spTree>
    <p:extLst>
      <p:ext uri="{BB962C8B-B14F-4D97-AF65-F5344CB8AC3E}">
        <p14:creationId xmlns:p14="http://schemas.microsoft.com/office/powerpoint/2010/main" val="156061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2B552279-D184-4D93-98A2-0544AFAD6FEF" descr="2B552279-D184-4D93-98A2-0544AFAD6FEF">
            <a:extLst>
              <a:ext uri="{FF2B5EF4-FFF2-40B4-BE49-F238E27FC236}">
                <a16:creationId xmlns:a16="http://schemas.microsoft.com/office/drawing/2014/main" xmlns="" id="{34F11B20-3549-48A9-9B6E-006183BF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416270"/>
            <a:ext cx="8566674" cy="518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6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007" y="615726"/>
            <a:ext cx="10972800" cy="1143000"/>
          </a:xfrm>
        </p:spPr>
        <p:txBody>
          <a:bodyPr/>
          <a:lstStyle/>
          <a:p>
            <a:pPr algn="ctr"/>
            <a:r>
              <a:rPr lang="en-AU" b="1" dirty="0"/>
              <a:t>Feed shed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1815" y="1692226"/>
            <a:ext cx="6541972" cy="49064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E2C0F7-FE55-45FA-88A4-8FF1D42D0294}"/>
              </a:ext>
            </a:extLst>
          </p:cNvPr>
          <p:cNvSpPr txBox="1"/>
          <p:nvPr/>
        </p:nvSpPr>
        <p:spPr>
          <a:xfrm>
            <a:off x="7819200" y="2425800"/>
            <a:ext cx="3816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No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Fibre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200" dirty="0"/>
              <a:t>Natural supplements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3297912"/>
      </p:ext>
    </p:extLst>
  </p:cSld>
  <p:clrMapOvr>
    <a:masterClrMapping/>
  </p:clrMapOvr>
</p:sld>
</file>

<file path=ppt/theme/theme1.xml><?xml version="1.0" encoding="utf-8"?>
<a:theme xmlns:a="http://schemas.openxmlformats.org/drawingml/2006/main" name="stance global equitana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5443</TotalTime>
  <Words>361</Words>
  <Application>Microsoft Office PowerPoint</Application>
  <PresentationFormat>Custom</PresentationFormat>
  <Paragraphs>105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stance global equitana presentation</vt:lpstr>
      <vt:lpstr>PowerPoint Presentation</vt:lpstr>
      <vt:lpstr>Jum Jum Spirit </vt:lpstr>
      <vt:lpstr>PowerPoint Presentation</vt:lpstr>
      <vt:lpstr>Homewood 160km  Equal first Best Conditioned</vt:lpstr>
      <vt:lpstr>Tom Quilty Buckle 2015 </vt:lpstr>
      <vt:lpstr>There is nowhere that we would rather be </vt:lpstr>
      <vt:lpstr>Jum Jum Spirit – a truly wonderful friend </vt:lpstr>
      <vt:lpstr>PowerPoint Presentation</vt:lpstr>
      <vt:lpstr>Feed shed </vt:lpstr>
      <vt:lpstr>PowerPoint Presentation</vt:lpstr>
      <vt:lpstr>PowerPoint Presentation</vt:lpstr>
      <vt:lpstr>PowerPoint Presentation</vt:lpstr>
      <vt:lpstr>PowerPoint Presentation</vt:lpstr>
      <vt:lpstr>Costings</vt:lpstr>
      <vt:lpstr>UlcaBuf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Kempton</dc:creator>
  <cp:lastModifiedBy>Sonya Ryan</cp:lastModifiedBy>
  <cp:revision>30</cp:revision>
  <dcterms:created xsi:type="dcterms:W3CDTF">2019-03-18T06:00:30Z</dcterms:created>
  <dcterms:modified xsi:type="dcterms:W3CDTF">2019-03-25T10:29:07Z</dcterms:modified>
</cp:coreProperties>
</file>